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54"/>
  </p:notesMasterIdLst>
  <p:handoutMasterIdLst>
    <p:handoutMasterId r:id="rId55"/>
  </p:handoutMasterIdLst>
  <p:sldIdLst>
    <p:sldId id="257" r:id="rId2"/>
    <p:sldId id="260" r:id="rId3"/>
    <p:sldId id="412" r:id="rId4"/>
    <p:sldId id="346" r:id="rId5"/>
    <p:sldId id="321" r:id="rId6"/>
    <p:sldId id="322" r:id="rId7"/>
    <p:sldId id="324" r:id="rId8"/>
    <p:sldId id="413" r:id="rId9"/>
    <p:sldId id="277" r:id="rId10"/>
    <p:sldId id="278" r:id="rId11"/>
    <p:sldId id="414" r:id="rId12"/>
    <p:sldId id="327" r:id="rId13"/>
    <p:sldId id="328" r:id="rId14"/>
    <p:sldId id="358" r:id="rId15"/>
    <p:sldId id="329" r:id="rId16"/>
    <p:sldId id="418" r:id="rId17"/>
    <p:sldId id="419" r:id="rId18"/>
    <p:sldId id="359" r:id="rId19"/>
    <p:sldId id="421" r:id="rId20"/>
    <p:sldId id="404" r:id="rId21"/>
    <p:sldId id="408" r:id="rId22"/>
    <p:sldId id="401" r:id="rId23"/>
    <p:sldId id="361" r:id="rId24"/>
    <p:sldId id="349" r:id="rId25"/>
    <p:sldId id="350" r:id="rId26"/>
    <p:sldId id="365" r:id="rId27"/>
    <p:sldId id="352" r:id="rId28"/>
    <p:sldId id="353" r:id="rId29"/>
    <p:sldId id="354" r:id="rId30"/>
    <p:sldId id="355" r:id="rId31"/>
    <p:sldId id="368" r:id="rId32"/>
    <p:sldId id="405" r:id="rId33"/>
    <p:sldId id="406" r:id="rId34"/>
    <p:sldId id="407" r:id="rId35"/>
    <p:sldId id="371" r:id="rId36"/>
    <p:sldId id="374" r:id="rId37"/>
    <p:sldId id="415" r:id="rId38"/>
    <p:sldId id="376" r:id="rId39"/>
    <p:sldId id="377" r:id="rId40"/>
    <p:sldId id="292" r:id="rId41"/>
    <p:sldId id="379" r:id="rId42"/>
    <p:sldId id="294" r:id="rId43"/>
    <p:sldId id="416" r:id="rId44"/>
    <p:sldId id="383" r:id="rId45"/>
    <p:sldId id="420" r:id="rId46"/>
    <p:sldId id="385" r:id="rId47"/>
    <p:sldId id="388" r:id="rId48"/>
    <p:sldId id="390" r:id="rId49"/>
    <p:sldId id="422" r:id="rId50"/>
    <p:sldId id="396" r:id="rId51"/>
    <p:sldId id="409" r:id="rId52"/>
    <p:sldId id="417" r:id="rId53"/>
  </p:sldIdLst>
  <p:sldSz cx="9144000" cy="6858000" type="screen4x3"/>
  <p:notesSz cx="6807200" cy="9939338"/>
  <p:defaultTextStyle>
    <a:defPPr>
      <a:defRPr lang="en-US"/>
    </a:defPPr>
    <a:lvl1pPr algn="l" rtl="0" fontAlgn="base">
      <a:spcBef>
        <a:spcPct val="20000"/>
      </a:spcBef>
      <a:spcAft>
        <a:spcPct val="0"/>
      </a:spcAft>
      <a:buFont typeface="Wingdings" charset="2"/>
      <a:buChar char="§"/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Font typeface="Wingdings" charset="2"/>
      <a:buChar char="§"/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Font typeface="Wingdings" charset="2"/>
      <a:buChar char="§"/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Font typeface="Wingdings" charset="2"/>
      <a:buChar char="§"/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Font typeface="Wingdings" charset="2"/>
      <a:buChar char="§"/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CC99"/>
    <a:srgbClr val="006600"/>
    <a:srgbClr val="C0C0C0"/>
    <a:srgbClr val="990033"/>
    <a:srgbClr val="66FF66"/>
    <a:srgbClr val="E6B380"/>
    <a:srgbClr val="FFCCFF"/>
    <a:srgbClr val="FF00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B3275-0EB7-4267-A786-FEF51EB3A165}" v="1" dt="2024-04-15T23:55:32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2" autoAdjust="0"/>
    <p:restoredTop sz="86583" autoAdjust="0"/>
  </p:normalViewPr>
  <p:slideViewPr>
    <p:cSldViewPr>
      <p:cViewPr varScale="1">
        <p:scale>
          <a:sx n="93" d="100"/>
          <a:sy n="93" d="100"/>
        </p:scale>
        <p:origin x="156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80"/>
    </p:cViewPr>
  </p:sorterViewPr>
  <p:notesViewPr>
    <p:cSldViewPr>
      <p:cViewPr varScale="1">
        <p:scale>
          <a:sx n="73" d="100"/>
          <a:sy n="73" d="100"/>
        </p:scale>
        <p:origin x="-618" y="-102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oos Mohannak" userId="9a8bcc8e744308ce" providerId="LiveId" clId="{95298384-62B6-4F21-89F7-CDD2459720CF}"/>
    <pc:docChg chg="custSel delSld modSld sldOrd">
      <pc:chgData name="Kavoos Mohannak" userId="9a8bcc8e744308ce" providerId="LiveId" clId="{95298384-62B6-4F21-89F7-CDD2459720CF}" dt="2022-04-29T00:25:50.494" v="182"/>
      <pc:docMkLst>
        <pc:docMk/>
      </pc:docMkLst>
      <pc:sldChg chg="addSp delSp modSp mod">
        <pc:chgData name="Kavoos Mohannak" userId="9a8bcc8e744308ce" providerId="LiveId" clId="{95298384-62B6-4F21-89F7-CDD2459720CF}" dt="2022-04-29T00:07:29.848" v="125" actId="313"/>
        <pc:sldMkLst>
          <pc:docMk/>
          <pc:sldMk cId="0" sldId="257"/>
        </pc:sldMkLst>
        <pc:spChg chg="mod">
          <ac:chgData name="Kavoos Mohannak" userId="9a8bcc8e744308ce" providerId="LiveId" clId="{95298384-62B6-4F21-89F7-CDD2459720CF}" dt="2022-04-29T00:01:35.255" v="43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Kavoos Mohannak" userId="9a8bcc8e744308ce" providerId="LiveId" clId="{95298384-62B6-4F21-89F7-CDD2459720CF}" dt="2022-04-29T00:07:29.848" v="125" actId="313"/>
          <ac:spMkLst>
            <pc:docMk/>
            <pc:sldMk cId="0" sldId="257"/>
            <ac:spMk id="8" creationId="{00000000-0000-0000-0000-000000000000}"/>
          </ac:spMkLst>
        </pc:spChg>
        <pc:spChg chg="mod">
          <ac:chgData name="Kavoos Mohannak" userId="9a8bcc8e744308ce" providerId="LiveId" clId="{95298384-62B6-4F21-89F7-CDD2459720CF}" dt="2022-04-29T00:01:56.574" v="47" actId="1076"/>
          <ac:spMkLst>
            <pc:docMk/>
            <pc:sldMk cId="0" sldId="257"/>
            <ac:spMk id="9" creationId="{00000000-0000-0000-0000-000000000000}"/>
          </ac:spMkLst>
        </pc:spChg>
        <pc:spChg chg="add mod">
          <ac:chgData name="Kavoos Mohannak" userId="9a8bcc8e744308ce" providerId="LiveId" clId="{95298384-62B6-4F21-89F7-CDD2459720CF}" dt="2022-04-29T00:03:19.541" v="100" actId="1076"/>
          <ac:spMkLst>
            <pc:docMk/>
            <pc:sldMk cId="0" sldId="257"/>
            <ac:spMk id="11" creationId="{0F19BB42-3BE5-4399-ADBF-E0EB09E42283}"/>
          </ac:spMkLst>
        </pc:spChg>
        <pc:picChg chg="add del mod">
          <ac:chgData name="Kavoos Mohannak" userId="9a8bcc8e744308ce" providerId="LiveId" clId="{95298384-62B6-4F21-89F7-CDD2459720CF}" dt="2022-04-29T00:02:49.820" v="92" actId="478"/>
          <ac:picMkLst>
            <pc:docMk/>
            <pc:sldMk cId="0" sldId="257"/>
            <ac:picMk id="4" creationId="{C86709EC-3E23-4DBE-BA10-B5F3BA9BA30D}"/>
          </ac:picMkLst>
        </pc:picChg>
      </pc:sldChg>
      <pc:sldChg chg="modSp mod">
        <pc:chgData name="Kavoos Mohannak" userId="9a8bcc8e744308ce" providerId="LiveId" clId="{95298384-62B6-4F21-89F7-CDD2459720CF}" dt="2022-04-28T23:58:44.734" v="31" actId="1076"/>
        <pc:sldMkLst>
          <pc:docMk/>
          <pc:sldMk cId="0" sldId="277"/>
        </pc:sldMkLst>
        <pc:spChg chg="mod">
          <ac:chgData name="Kavoos Mohannak" userId="9a8bcc8e744308ce" providerId="LiveId" clId="{95298384-62B6-4F21-89F7-CDD2459720CF}" dt="2022-04-28T23:58:41.718" v="30" actId="20577"/>
          <ac:spMkLst>
            <pc:docMk/>
            <pc:sldMk cId="0" sldId="277"/>
            <ac:spMk id="53250" creationId="{7D30FF94-09C9-424D-B148-B8A807309126}"/>
          </ac:spMkLst>
        </pc:spChg>
        <pc:spChg chg="mod">
          <ac:chgData name="Kavoos Mohannak" userId="9a8bcc8e744308ce" providerId="LiveId" clId="{95298384-62B6-4F21-89F7-CDD2459720CF}" dt="2022-04-28T23:58:44.734" v="31" actId="1076"/>
          <ac:spMkLst>
            <pc:docMk/>
            <pc:sldMk cId="0" sldId="277"/>
            <ac:spMk id="53251" creationId="{9D2363BA-5D8B-4A1E-A021-6DA5966AF0DB}"/>
          </ac:spMkLst>
        </pc:spChg>
      </pc:sldChg>
      <pc:sldChg chg="modSp mod">
        <pc:chgData name="Kavoos Mohannak" userId="9a8bcc8e744308ce" providerId="LiveId" clId="{95298384-62B6-4F21-89F7-CDD2459720CF}" dt="2022-04-28T23:59:18.259" v="42" actId="20577"/>
        <pc:sldMkLst>
          <pc:docMk/>
          <pc:sldMk cId="0" sldId="278"/>
        </pc:sldMkLst>
        <pc:spChg chg="mod">
          <ac:chgData name="Kavoos Mohannak" userId="9a8bcc8e744308ce" providerId="LiveId" clId="{95298384-62B6-4F21-89F7-CDD2459720CF}" dt="2022-04-28T23:59:18.259" v="42" actId="20577"/>
          <ac:spMkLst>
            <pc:docMk/>
            <pc:sldMk cId="0" sldId="278"/>
            <ac:spMk id="55298" creationId="{F0233C39-1B1E-48AE-80F4-0F0DE492E86B}"/>
          </ac:spMkLst>
        </pc:spChg>
      </pc:sldChg>
      <pc:sldChg chg="modSp mod">
        <pc:chgData name="Kavoos Mohannak" userId="9a8bcc8e744308ce" providerId="LiveId" clId="{95298384-62B6-4F21-89F7-CDD2459720CF}" dt="2022-04-28T23:54:08.354" v="16" actId="122"/>
        <pc:sldMkLst>
          <pc:docMk/>
          <pc:sldMk cId="0" sldId="321"/>
        </pc:sldMkLst>
        <pc:spChg chg="mod">
          <ac:chgData name="Kavoos Mohannak" userId="9a8bcc8e744308ce" providerId="LiveId" clId="{95298384-62B6-4F21-89F7-CDD2459720CF}" dt="2022-04-28T23:54:08.354" v="16" actId="122"/>
          <ac:spMkLst>
            <pc:docMk/>
            <pc:sldMk cId="0" sldId="321"/>
            <ac:spMk id="9" creationId="{00000000-0000-0000-0000-000000000000}"/>
          </ac:spMkLst>
        </pc:spChg>
      </pc:sldChg>
      <pc:sldChg chg="modSp mod">
        <pc:chgData name="Kavoos Mohannak" userId="9a8bcc8e744308ce" providerId="LiveId" clId="{95298384-62B6-4F21-89F7-CDD2459720CF}" dt="2022-04-28T23:55:50.890" v="21" actId="20577"/>
        <pc:sldMkLst>
          <pc:docMk/>
          <pc:sldMk cId="0" sldId="322"/>
        </pc:sldMkLst>
        <pc:spChg chg="mod">
          <ac:chgData name="Kavoos Mohannak" userId="9a8bcc8e744308ce" providerId="LiveId" clId="{95298384-62B6-4F21-89F7-CDD2459720CF}" dt="2022-04-28T23:55:50.890" v="21" actId="20577"/>
          <ac:spMkLst>
            <pc:docMk/>
            <pc:sldMk cId="0" sldId="322"/>
            <ac:spMk id="655367" creationId="{00000000-0000-0000-0000-000000000000}"/>
          </ac:spMkLst>
        </pc:spChg>
      </pc:sldChg>
      <pc:sldChg chg="modSp mod">
        <pc:chgData name="Kavoos Mohannak" userId="9a8bcc8e744308ce" providerId="LiveId" clId="{95298384-62B6-4F21-89F7-CDD2459720CF}" dt="2022-04-29T00:09:03.802" v="159" actId="27636"/>
        <pc:sldMkLst>
          <pc:docMk/>
          <pc:sldMk cId="0" sldId="327"/>
        </pc:sldMkLst>
        <pc:spChg chg="mod">
          <ac:chgData name="Kavoos Mohannak" userId="9a8bcc8e744308ce" providerId="LiveId" clId="{95298384-62B6-4F21-89F7-CDD2459720CF}" dt="2022-04-29T00:09:03.802" v="159" actId="27636"/>
          <ac:spMkLst>
            <pc:docMk/>
            <pc:sldMk cId="0" sldId="327"/>
            <ac:spMk id="663555" creationId="{00000000-0000-0000-0000-000000000000}"/>
          </ac:spMkLst>
        </pc:spChg>
      </pc:sldChg>
      <pc:sldChg chg="delSp modSp mod">
        <pc:chgData name="Kavoos Mohannak" userId="9a8bcc8e744308ce" providerId="LiveId" clId="{95298384-62B6-4F21-89F7-CDD2459720CF}" dt="2022-04-28T23:50:18.680" v="3" actId="14100"/>
        <pc:sldMkLst>
          <pc:docMk/>
          <pc:sldMk cId="0" sldId="346"/>
        </pc:sldMkLst>
        <pc:spChg chg="del">
          <ac:chgData name="Kavoos Mohannak" userId="9a8bcc8e744308ce" providerId="LiveId" clId="{95298384-62B6-4F21-89F7-CDD2459720CF}" dt="2022-04-28T23:50:05.615" v="0" actId="21"/>
          <ac:spMkLst>
            <pc:docMk/>
            <pc:sldMk cId="0" sldId="346"/>
            <ac:spMk id="5" creationId="{00000000-0000-0000-0000-000000000000}"/>
          </ac:spMkLst>
        </pc:spChg>
        <pc:picChg chg="mod">
          <ac:chgData name="Kavoos Mohannak" userId="9a8bcc8e744308ce" providerId="LiveId" clId="{95298384-62B6-4F21-89F7-CDD2459720CF}" dt="2022-04-28T23:50:18.680" v="3" actId="14100"/>
          <ac:picMkLst>
            <pc:docMk/>
            <pc:sldMk cId="0" sldId="346"/>
            <ac:picMk id="7" creationId="{00000000-0000-0000-0000-000000000000}"/>
          </ac:picMkLst>
        </pc:picChg>
      </pc:sldChg>
      <pc:sldChg chg="del">
        <pc:chgData name="Kavoos Mohannak" userId="9a8bcc8e744308ce" providerId="LiveId" clId="{95298384-62B6-4F21-89F7-CDD2459720CF}" dt="2022-04-29T00:13:56.799" v="165" actId="47"/>
        <pc:sldMkLst>
          <pc:docMk/>
          <pc:sldMk cId="0" sldId="384"/>
        </pc:sldMkLst>
      </pc:sldChg>
      <pc:sldChg chg="del">
        <pc:chgData name="Kavoos Mohannak" userId="9a8bcc8e744308ce" providerId="LiveId" clId="{95298384-62B6-4F21-89F7-CDD2459720CF}" dt="2022-04-29T00:15:05.277" v="167" actId="47"/>
        <pc:sldMkLst>
          <pc:docMk/>
          <pc:sldMk cId="0" sldId="386"/>
        </pc:sldMkLst>
      </pc:sldChg>
      <pc:sldChg chg="del">
        <pc:chgData name="Kavoos Mohannak" userId="9a8bcc8e744308ce" providerId="LiveId" clId="{95298384-62B6-4F21-89F7-CDD2459720CF}" dt="2022-04-29T00:16:48.513" v="168" actId="47"/>
        <pc:sldMkLst>
          <pc:docMk/>
          <pc:sldMk cId="0" sldId="392"/>
        </pc:sldMkLst>
      </pc:sldChg>
      <pc:sldChg chg="del">
        <pc:chgData name="Kavoos Mohannak" userId="9a8bcc8e744308ce" providerId="LiveId" clId="{95298384-62B6-4F21-89F7-CDD2459720CF}" dt="2022-04-29T00:17:14.675" v="169" actId="47"/>
        <pc:sldMkLst>
          <pc:docMk/>
          <pc:sldMk cId="0" sldId="395"/>
        </pc:sldMkLst>
      </pc:sldChg>
      <pc:sldChg chg="del">
        <pc:chgData name="Kavoos Mohannak" userId="9a8bcc8e744308ce" providerId="LiveId" clId="{95298384-62B6-4F21-89F7-CDD2459720CF}" dt="2022-04-29T00:13:04.005" v="164" actId="47"/>
        <pc:sldMkLst>
          <pc:docMk/>
          <pc:sldMk cId="3799059961" sldId="402"/>
        </pc:sldMkLst>
      </pc:sldChg>
      <pc:sldChg chg="modSp mod">
        <pc:chgData name="Kavoos Mohannak" userId="9a8bcc8e744308ce" providerId="LiveId" clId="{95298384-62B6-4F21-89F7-CDD2459720CF}" dt="2022-04-28T23:55:26.107" v="20" actId="5793"/>
        <pc:sldMkLst>
          <pc:docMk/>
          <pc:sldMk cId="3983328868" sldId="412"/>
        </pc:sldMkLst>
        <pc:spChg chg="mod">
          <ac:chgData name="Kavoos Mohannak" userId="9a8bcc8e744308ce" providerId="LiveId" clId="{95298384-62B6-4F21-89F7-CDD2459720CF}" dt="2022-04-28T23:55:26.107" v="20" actId="5793"/>
          <ac:spMkLst>
            <pc:docMk/>
            <pc:sldMk cId="3983328868" sldId="412"/>
            <ac:spMk id="561155" creationId="{00000000-0000-0000-0000-000000000000}"/>
          </ac:spMkLst>
        </pc:spChg>
      </pc:sldChg>
      <pc:sldChg chg="ord">
        <pc:chgData name="Kavoos Mohannak" userId="9a8bcc8e744308ce" providerId="LiveId" clId="{95298384-62B6-4F21-89F7-CDD2459720CF}" dt="2022-04-28T23:59:10.179" v="33"/>
        <pc:sldMkLst>
          <pc:docMk/>
          <pc:sldMk cId="2273182743" sldId="414"/>
        </pc:sldMkLst>
      </pc:sldChg>
      <pc:sldChg chg="modSp mod">
        <pc:chgData name="Kavoos Mohannak" userId="9a8bcc8e744308ce" providerId="LiveId" clId="{95298384-62B6-4F21-89F7-CDD2459720CF}" dt="2022-04-29T00:07:15.307" v="124" actId="20577"/>
        <pc:sldMkLst>
          <pc:docMk/>
          <pc:sldMk cId="605466848" sldId="417"/>
        </pc:sldMkLst>
        <pc:spChg chg="mod">
          <ac:chgData name="Kavoos Mohannak" userId="9a8bcc8e744308ce" providerId="LiveId" clId="{95298384-62B6-4F21-89F7-CDD2459720CF}" dt="2022-04-29T00:07:15.307" v="124" actId="20577"/>
          <ac:spMkLst>
            <pc:docMk/>
            <pc:sldMk cId="605466848" sldId="417"/>
            <ac:spMk id="2" creationId="{EC2F17FD-6108-4243-8387-F2FCE7BFAE3E}"/>
          </ac:spMkLst>
        </pc:spChg>
      </pc:sldChg>
      <pc:sldChg chg="delSp modSp mod">
        <pc:chgData name="Kavoos Mohannak" userId="9a8bcc8e744308ce" providerId="LiveId" clId="{95298384-62B6-4F21-89F7-CDD2459720CF}" dt="2022-04-29T00:11:38.938" v="161" actId="21"/>
        <pc:sldMkLst>
          <pc:docMk/>
          <pc:sldMk cId="668169844" sldId="418"/>
        </pc:sldMkLst>
        <pc:spChg chg="mod">
          <ac:chgData name="Kavoos Mohannak" userId="9a8bcc8e744308ce" providerId="LiveId" clId="{95298384-62B6-4F21-89F7-CDD2459720CF}" dt="2022-04-29T00:11:33.014" v="160" actId="27636"/>
          <ac:spMkLst>
            <pc:docMk/>
            <pc:sldMk cId="668169844" sldId="418"/>
            <ac:spMk id="2" creationId="{00000000-0000-0000-0000-000000000000}"/>
          </ac:spMkLst>
        </pc:spChg>
        <pc:spChg chg="del">
          <ac:chgData name="Kavoos Mohannak" userId="9a8bcc8e744308ce" providerId="LiveId" clId="{95298384-62B6-4F21-89F7-CDD2459720CF}" dt="2022-04-29T00:11:38.938" v="161" actId="21"/>
          <ac:spMkLst>
            <pc:docMk/>
            <pc:sldMk cId="668169844" sldId="418"/>
            <ac:spMk id="4" creationId="{00000000-0000-0000-0000-000000000000}"/>
          </ac:spMkLst>
        </pc:spChg>
      </pc:sldChg>
      <pc:sldChg chg="delSp modSp mod">
        <pc:chgData name="Kavoos Mohannak" userId="9a8bcc8e744308ce" providerId="LiveId" clId="{95298384-62B6-4F21-89F7-CDD2459720CF}" dt="2022-04-29T00:12:14.152" v="163" actId="21"/>
        <pc:sldMkLst>
          <pc:docMk/>
          <pc:sldMk cId="3621276612" sldId="419"/>
        </pc:sldMkLst>
        <pc:spChg chg="mod">
          <ac:chgData name="Kavoos Mohannak" userId="9a8bcc8e744308ce" providerId="LiveId" clId="{95298384-62B6-4F21-89F7-CDD2459720CF}" dt="2022-04-29T00:12:10.214" v="162" actId="27636"/>
          <ac:spMkLst>
            <pc:docMk/>
            <pc:sldMk cId="3621276612" sldId="419"/>
            <ac:spMk id="2" creationId="{00000000-0000-0000-0000-000000000000}"/>
          </ac:spMkLst>
        </pc:spChg>
        <pc:spChg chg="del">
          <ac:chgData name="Kavoos Mohannak" userId="9a8bcc8e744308ce" providerId="LiveId" clId="{95298384-62B6-4F21-89F7-CDD2459720CF}" dt="2022-04-29T00:12:14.152" v="163" actId="21"/>
          <ac:spMkLst>
            <pc:docMk/>
            <pc:sldMk cId="3621276612" sldId="419"/>
            <ac:spMk id="4" creationId="{00000000-0000-0000-0000-000000000000}"/>
          </ac:spMkLst>
        </pc:spChg>
      </pc:sldChg>
      <pc:sldChg chg="delSp mod">
        <pc:chgData name="Kavoos Mohannak" userId="9a8bcc8e744308ce" providerId="LiveId" clId="{95298384-62B6-4F21-89F7-CDD2459720CF}" dt="2022-04-29T00:14:05.630" v="166" actId="21"/>
        <pc:sldMkLst>
          <pc:docMk/>
          <pc:sldMk cId="0" sldId="420"/>
        </pc:sldMkLst>
        <pc:spChg chg="del">
          <ac:chgData name="Kavoos Mohannak" userId="9a8bcc8e744308ce" providerId="LiveId" clId="{95298384-62B6-4F21-89F7-CDD2459720CF}" dt="2022-04-29T00:14:05.630" v="166" actId="21"/>
          <ac:spMkLst>
            <pc:docMk/>
            <pc:sldMk cId="0" sldId="420"/>
            <ac:spMk id="4" creationId="{00000000-0000-0000-0000-000000000000}"/>
          </ac:spMkLst>
        </pc:spChg>
      </pc:sldChg>
      <pc:sldChg chg="delSp modSp mod ord">
        <pc:chgData name="Kavoos Mohannak" userId="9a8bcc8e744308ce" providerId="LiveId" clId="{95298384-62B6-4F21-89F7-CDD2459720CF}" dt="2022-04-29T00:25:50.494" v="182"/>
        <pc:sldMkLst>
          <pc:docMk/>
          <pc:sldMk cId="546258494" sldId="421"/>
        </pc:sldMkLst>
        <pc:spChg chg="mod">
          <ac:chgData name="Kavoos Mohannak" userId="9a8bcc8e744308ce" providerId="LiveId" clId="{95298384-62B6-4F21-89F7-CDD2459720CF}" dt="2022-04-29T00:25:23.045" v="180" actId="27636"/>
          <ac:spMkLst>
            <pc:docMk/>
            <pc:sldMk cId="546258494" sldId="421"/>
            <ac:spMk id="2" creationId="{00000000-0000-0000-0000-000000000000}"/>
          </ac:spMkLst>
        </pc:spChg>
        <pc:spChg chg="del">
          <ac:chgData name="Kavoos Mohannak" userId="9a8bcc8e744308ce" providerId="LiveId" clId="{95298384-62B6-4F21-89F7-CDD2459720CF}" dt="2022-04-29T00:19:17.245" v="171" actId="21"/>
          <ac:spMkLst>
            <pc:docMk/>
            <pc:sldMk cId="546258494" sldId="421"/>
            <ac:spMk id="4" creationId="{00000000-0000-0000-0000-000000000000}"/>
          </ac:spMkLst>
        </pc:spChg>
      </pc:sldChg>
      <pc:sldChg chg="delSp modSp mod">
        <pc:chgData name="Kavoos Mohannak" userId="9a8bcc8e744308ce" providerId="LiveId" clId="{95298384-62B6-4F21-89F7-CDD2459720CF}" dt="2022-04-29T00:20:36.249" v="174" actId="14100"/>
        <pc:sldMkLst>
          <pc:docMk/>
          <pc:sldMk cId="3793491711" sldId="422"/>
        </pc:sldMkLst>
        <pc:spChg chg="mod">
          <ac:chgData name="Kavoos Mohannak" userId="9a8bcc8e744308ce" providerId="LiveId" clId="{95298384-62B6-4F21-89F7-CDD2459720CF}" dt="2022-04-29T00:20:36.249" v="174" actId="14100"/>
          <ac:spMkLst>
            <pc:docMk/>
            <pc:sldMk cId="3793491711" sldId="422"/>
            <ac:spMk id="2" creationId="{00000000-0000-0000-0000-000000000000}"/>
          </ac:spMkLst>
        </pc:spChg>
        <pc:spChg chg="del">
          <ac:chgData name="Kavoos Mohannak" userId="9a8bcc8e744308ce" providerId="LiveId" clId="{95298384-62B6-4F21-89F7-CDD2459720CF}" dt="2022-04-29T00:20:30.560" v="173" actId="478"/>
          <ac:spMkLst>
            <pc:docMk/>
            <pc:sldMk cId="3793491711" sldId="422"/>
            <ac:spMk id="4" creationId="{00000000-0000-0000-0000-000000000000}"/>
          </ac:spMkLst>
        </pc:spChg>
      </pc:sldChg>
    </pc:docChg>
  </pc:docChgLst>
  <pc:docChgLst>
    <pc:chgData name="Kavoos Mohannak" userId="730b6670-006c-4a1a-ade7-cb355c3f8168" providerId="ADAL" clId="{A16B3275-0EB7-4267-A786-FEF51EB3A165}"/>
    <pc:docChg chg="custSel modSld">
      <pc:chgData name="Kavoos Mohannak" userId="730b6670-006c-4a1a-ade7-cb355c3f8168" providerId="ADAL" clId="{A16B3275-0EB7-4267-A786-FEF51EB3A165}" dt="2024-04-15T23:55:50.229" v="33" actId="20577"/>
      <pc:docMkLst>
        <pc:docMk/>
      </pc:docMkLst>
      <pc:sldChg chg="modSp mod">
        <pc:chgData name="Kavoos Mohannak" userId="730b6670-006c-4a1a-ade7-cb355c3f8168" providerId="ADAL" clId="{A16B3275-0EB7-4267-A786-FEF51EB3A165}" dt="2024-04-15T23:55:50.229" v="33" actId="20577"/>
        <pc:sldMkLst>
          <pc:docMk/>
          <pc:sldMk cId="605466848" sldId="417"/>
        </pc:sldMkLst>
        <pc:spChg chg="mod">
          <ac:chgData name="Kavoos Mohannak" userId="730b6670-006c-4a1a-ade7-cb355c3f8168" providerId="ADAL" clId="{A16B3275-0EB7-4267-A786-FEF51EB3A165}" dt="2024-04-15T23:55:50.229" v="33" actId="20577"/>
          <ac:spMkLst>
            <pc:docMk/>
            <pc:sldMk cId="605466848" sldId="417"/>
            <ac:spMk id="2" creationId="{EC2F17FD-6108-4243-8387-F2FCE7BFAE3E}"/>
          </ac:spMkLst>
        </pc:spChg>
      </pc:sldChg>
    </pc:docChg>
  </pc:docChgLst>
  <pc:docChgLst>
    <pc:chgData name="Kavoos Mohannak" userId="9a8bcc8e744308ce" providerId="LiveId" clId="{E74F4188-0465-4B62-8479-4BCD3EDE9FE3}"/>
    <pc:docChg chg="custSel addSld modSld">
      <pc:chgData name="Kavoos Mohannak" userId="9a8bcc8e744308ce" providerId="LiveId" clId="{E74F4188-0465-4B62-8479-4BCD3EDE9FE3}" dt="2021-09-13T02:33:40.020" v="209" actId="20577"/>
      <pc:docMkLst>
        <pc:docMk/>
      </pc:docMkLst>
      <pc:sldChg chg="modSp new mod">
        <pc:chgData name="Kavoos Mohannak" userId="9a8bcc8e744308ce" providerId="LiveId" clId="{E74F4188-0465-4B62-8479-4BCD3EDE9FE3}" dt="2021-09-13T02:33:40.020" v="209" actId="20577"/>
        <pc:sldMkLst>
          <pc:docMk/>
          <pc:sldMk cId="605466848" sldId="417"/>
        </pc:sldMkLst>
        <pc:spChg chg="mod">
          <ac:chgData name="Kavoos Mohannak" userId="9a8bcc8e744308ce" providerId="LiveId" clId="{E74F4188-0465-4B62-8479-4BCD3EDE9FE3}" dt="2021-09-13T02:33:40.020" v="209" actId="20577"/>
          <ac:spMkLst>
            <pc:docMk/>
            <pc:sldMk cId="605466848" sldId="417"/>
            <ac:spMk id="2" creationId="{EC2F17FD-6108-4243-8387-F2FCE7BFAE3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effectLst/>
              </a:defRPr>
            </a:lvl1pPr>
          </a:lstStyle>
          <a:p>
            <a:endParaRPr lang="en-US"/>
          </a:p>
        </p:txBody>
      </p:sp>
      <p:sp>
        <p:nvSpPr>
          <p:cNvPr id="72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839" y="1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effectLst/>
              </a:defRPr>
            </a:lvl1pPr>
          </a:lstStyle>
          <a:p>
            <a:endParaRPr lang="en-US"/>
          </a:p>
        </p:txBody>
      </p:sp>
      <p:sp>
        <p:nvSpPr>
          <p:cNvPr id="72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0646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effectLst/>
              </a:defRPr>
            </a:lvl1pPr>
          </a:lstStyle>
          <a:p>
            <a:endParaRPr lang="en-US"/>
          </a:p>
        </p:txBody>
      </p:sp>
      <p:sp>
        <p:nvSpPr>
          <p:cNvPr id="72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839" y="9440646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effectLst/>
              </a:defRPr>
            </a:lvl1pPr>
          </a:lstStyle>
          <a:p>
            <a:fld id="{9AB39457-A134-4F71-B564-C1AE270C6E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86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effectLst/>
              </a:defRPr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839" y="1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effectLst/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0" y="4721186"/>
            <a:ext cx="5445760" cy="447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646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effectLst/>
              </a:defRPr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839" y="9440646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effectLst/>
              </a:defRPr>
            </a:lvl1pPr>
          </a:lstStyle>
          <a:p>
            <a:fld id="{8AE565A9-F79F-42C1-8373-134737D3B63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920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33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00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9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17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3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27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11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4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81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172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11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51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33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53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1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77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05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50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63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4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9pPr>
          </a:lstStyle>
          <a:p>
            <a:fld id="{7CE6FB30-B907-4CD7-90B3-2B52A405B2BE}" type="slidenum">
              <a:rPr lang="en-US" sz="1200" smtClean="0"/>
              <a:pPr/>
              <a:t>32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1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D58121-2E60-499A-9DD4-30D324C713FB}" type="slidenum">
              <a:rPr lang="en-US"/>
              <a:pPr/>
              <a:t>3</a:t>
            </a:fld>
            <a:endParaRPr lang="en-US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7627" y="4721186"/>
            <a:ext cx="4991947" cy="4472702"/>
          </a:xfrm>
          <a:ln/>
        </p:spPr>
        <p:txBody>
          <a:bodyPr lIns="93662" tIns="47625" rIns="93662" bIns="47625"/>
          <a:lstStyle/>
          <a:p>
            <a:endParaRPr lang="en-AU"/>
          </a:p>
        </p:txBody>
      </p:sp>
      <p:sp>
        <p:nvSpPr>
          <p:cNvPr id="5621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408166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9pPr>
          </a:lstStyle>
          <a:p>
            <a:fld id="{0E8CCCC0-94E6-459C-A6E2-E126AAF096BD}" type="slidenum">
              <a:rPr lang="en-US" sz="1200" smtClean="0"/>
              <a:pPr/>
              <a:t>33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67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9pPr>
          </a:lstStyle>
          <a:p>
            <a:fld id="{60EB60E4-23A6-4850-AFFB-A69EF78CAAE9}" type="slidenum">
              <a:rPr lang="en-US" sz="1200" smtClean="0"/>
              <a:pPr/>
              <a:t>34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0036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22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8FFF7D-D998-4DCF-9465-298BB0EE8F41}" type="slidenum">
              <a:rPr lang="en-US"/>
              <a:pPr/>
              <a:t>36</a:t>
            </a:fld>
            <a:endParaRPr lang="en-US"/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7627" y="4721186"/>
            <a:ext cx="4991947" cy="4472702"/>
          </a:xfrm>
          <a:ln/>
        </p:spPr>
        <p:txBody>
          <a:bodyPr lIns="93662" tIns="47625" rIns="93662" bIns="47625"/>
          <a:lstStyle/>
          <a:p>
            <a:endParaRPr lang="en-AU"/>
          </a:p>
        </p:txBody>
      </p:sp>
      <p:sp>
        <p:nvSpPr>
          <p:cNvPr id="59187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708101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22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98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533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24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1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B9E4E3-EA48-4E17-863A-0BEE3CC92B6A}" type="slidenum">
              <a:rPr lang="en-US"/>
              <a:pPr/>
              <a:t>42</a:t>
            </a:fld>
            <a:endParaRPr lang="en-US"/>
          </a:p>
        </p:txBody>
      </p:sp>
      <p:sp>
        <p:nvSpPr>
          <p:cNvPr id="600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7627" y="4721186"/>
            <a:ext cx="4991947" cy="4472702"/>
          </a:xfrm>
          <a:ln/>
        </p:spPr>
        <p:txBody>
          <a:bodyPr lIns="93662" tIns="47625" rIns="93662" bIns="47625"/>
          <a:lstStyle/>
          <a:p>
            <a:endParaRPr lang="en-AU"/>
          </a:p>
        </p:txBody>
      </p:sp>
      <p:sp>
        <p:nvSpPr>
          <p:cNvPr id="6000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03857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7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B1CB4A-A513-4BAC-8EF9-522760D1F311}" type="slidenum">
              <a:rPr lang="en-US"/>
              <a:pPr/>
              <a:t>43</a:t>
            </a:fld>
            <a:endParaRPr lang="en-US"/>
          </a:p>
        </p:txBody>
      </p:sp>
      <p:sp>
        <p:nvSpPr>
          <p:cNvPr id="709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7627" y="4721186"/>
            <a:ext cx="4991947" cy="4472702"/>
          </a:xfrm>
          <a:ln/>
        </p:spPr>
        <p:txBody>
          <a:bodyPr lIns="93662" tIns="47625" rIns="93662" bIns="47625"/>
          <a:lstStyle/>
          <a:p>
            <a:endParaRPr lang="en-AU"/>
          </a:p>
        </p:txBody>
      </p:sp>
      <p:sp>
        <p:nvSpPr>
          <p:cNvPr id="7096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441442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06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44B2A0-D418-45D9-A5AB-CFDA3230CDE4}" type="slidenum">
              <a:rPr lang="en-US"/>
              <a:pPr/>
              <a:t>46</a:t>
            </a:fld>
            <a:endParaRPr lang="en-US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7627" y="4721186"/>
            <a:ext cx="4991947" cy="4472702"/>
          </a:xfrm>
          <a:ln/>
        </p:spPr>
        <p:txBody>
          <a:bodyPr lIns="93662" tIns="47625" rIns="93662" bIns="47625"/>
          <a:lstStyle/>
          <a:p>
            <a:endParaRPr lang="en-AU" dirty="0"/>
          </a:p>
        </p:txBody>
      </p:sp>
      <p:sp>
        <p:nvSpPr>
          <p:cNvPr id="6400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3606839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45AB7C-46A0-4C97-9D57-70840B995834}" type="slidenum">
              <a:rPr lang="en-US"/>
              <a:pPr/>
              <a:t>47</a:t>
            </a:fld>
            <a:endParaRPr lang="en-US"/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7627" y="4721186"/>
            <a:ext cx="4991947" cy="4472702"/>
          </a:xfrm>
          <a:ln/>
        </p:spPr>
        <p:txBody>
          <a:bodyPr lIns="93662" tIns="47625" rIns="93662" bIns="47625"/>
          <a:lstStyle/>
          <a:p>
            <a:endParaRPr lang="en-AU"/>
          </a:p>
        </p:txBody>
      </p:sp>
      <p:sp>
        <p:nvSpPr>
          <p:cNvPr id="646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526557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54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53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8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0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65A9-F79F-42C1-8373-134737D3B63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88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571209F2-0698-4F71-A232-D94C574E39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13F24624-51B0-426A-A72E-FC6D51F51F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7E1F7E97-5D39-4926-BC83-746149905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117231-1A1B-4F15-8F1D-8594BD35669A}" type="slidenum">
              <a:rPr lang="en-GB" altLang="en-US"/>
              <a:pPr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599F7185-9E53-459A-BABC-1DC38D2EA3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EEFE5D2F-15D5-40B1-B2D4-2DD904F980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Figure 4.4 The value chain within an organisation</a:t>
            </a:r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E9B530EE-FA8C-49CA-9F74-DB13A22AF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06CFC3-D272-4017-9045-88B69442C4BB}" type="slidenum">
              <a:rPr lang="en-GB" altLang="en-US"/>
              <a:pPr/>
              <a:t>10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rld Arrows texture3.jpg"/>
          <p:cNvPicPr>
            <a:picLocks noChangeAspect="1"/>
          </p:cNvPicPr>
          <p:nvPr/>
        </p:nvPicPr>
        <p:blipFill>
          <a:blip r:embed="rId2" cstate="print"/>
          <a:srcRect t="3556"/>
          <a:stretch>
            <a:fillRect/>
          </a:stretch>
        </p:blipFill>
        <p:spPr>
          <a:xfrm>
            <a:off x="0" y="2010508"/>
            <a:ext cx="9144000" cy="48474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998778"/>
            <a:ext cx="9144000" cy="4853354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23" y="2130425"/>
            <a:ext cx="575603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984" y="3974123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004643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47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029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62" name="Picture 161" descr="words and logo3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7068" y="405150"/>
            <a:ext cx="1760678" cy="696824"/>
          </a:xfrm>
          <a:prstGeom prst="rect">
            <a:avLst/>
          </a:prstGeom>
        </p:spPr>
      </p:pic>
      <p:grpSp>
        <p:nvGrpSpPr>
          <p:cNvPr id="48" name="Group 324"/>
          <p:cNvGrpSpPr/>
          <p:nvPr/>
        </p:nvGrpSpPr>
        <p:grpSpPr>
          <a:xfrm>
            <a:off x="533400" y="1693985"/>
            <a:ext cx="6749237" cy="291978"/>
            <a:chOff x="533400" y="1711325"/>
            <a:chExt cx="6348413" cy="274638"/>
          </a:xfrm>
          <a:solidFill>
            <a:srgbClr val="376092"/>
          </a:solidFill>
        </p:grpSpPr>
        <p:sp>
          <p:nvSpPr>
            <p:cNvPr id="4" name="Freeform 5"/>
            <p:cNvSpPr>
              <a:spLocks noEditPoints="1"/>
            </p:cNvSpPr>
            <p:nvPr userDrawn="1"/>
          </p:nvSpPr>
          <p:spPr bwMode="auto">
            <a:xfrm>
              <a:off x="533400" y="1712913"/>
              <a:ext cx="88900" cy="93663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475" y="0"/>
                </a:cxn>
                <a:cxn ang="0">
                  <a:pos x="580" y="605"/>
                </a:cxn>
                <a:cxn ang="0">
                  <a:pos x="472" y="605"/>
                </a:cxn>
                <a:cxn ang="0">
                  <a:pos x="447" y="445"/>
                </a:cxn>
                <a:cxn ang="0">
                  <a:pos x="207" y="445"/>
                </a:cxn>
                <a:cxn ang="0">
                  <a:pos x="114" y="605"/>
                </a:cxn>
                <a:cxn ang="0">
                  <a:pos x="0" y="605"/>
                </a:cxn>
                <a:cxn ang="0">
                  <a:pos x="363" y="0"/>
                </a:cxn>
                <a:cxn ang="0">
                  <a:pos x="399" y="107"/>
                </a:cxn>
                <a:cxn ang="0">
                  <a:pos x="397" y="107"/>
                </a:cxn>
                <a:cxn ang="0">
                  <a:pos x="252" y="365"/>
                </a:cxn>
                <a:cxn ang="0">
                  <a:pos x="436" y="365"/>
                </a:cxn>
                <a:cxn ang="0">
                  <a:pos x="399" y="107"/>
                </a:cxn>
              </a:cxnLst>
              <a:rect l="0" t="0" r="r" b="b"/>
              <a:pathLst>
                <a:path w="580" h="605">
                  <a:moveTo>
                    <a:pt x="363" y="0"/>
                  </a:moveTo>
                  <a:lnTo>
                    <a:pt x="475" y="0"/>
                  </a:lnTo>
                  <a:lnTo>
                    <a:pt x="580" y="605"/>
                  </a:lnTo>
                  <a:lnTo>
                    <a:pt x="472" y="605"/>
                  </a:lnTo>
                  <a:lnTo>
                    <a:pt x="447" y="445"/>
                  </a:lnTo>
                  <a:lnTo>
                    <a:pt x="207" y="445"/>
                  </a:lnTo>
                  <a:lnTo>
                    <a:pt x="114" y="605"/>
                  </a:lnTo>
                  <a:lnTo>
                    <a:pt x="0" y="605"/>
                  </a:lnTo>
                  <a:lnTo>
                    <a:pt x="363" y="0"/>
                  </a:lnTo>
                  <a:close/>
                  <a:moveTo>
                    <a:pt x="399" y="107"/>
                  </a:moveTo>
                  <a:lnTo>
                    <a:pt x="397" y="107"/>
                  </a:lnTo>
                  <a:lnTo>
                    <a:pt x="252" y="365"/>
                  </a:lnTo>
                  <a:lnTo>
                    <a:pt x="436" y="365"/>
                  </a:lnTo>
                  <a:lnTo>
                    <a:pt x="399" y="1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631825" y="1736725"/>
              <a:ext cx="63500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703263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4700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852488" y="17399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922338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000125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1039813" y="17367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1111250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189038" y="1736725"/>
              <a:ext cx="63500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250950" y="1739900"/>
              <a:ext cx="74613" cy="93663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80" y="0"/>
                </a:cxn>
                <a:cxn ang="0">
                  <a:pos x="226" y="320"/>
                </a:cxn>
                <a:cxn ang="0">
                  <a:pos x="228" y="320"/>
                </a:cxn>
                <a:cxn ang="0">
                  <a:pos x="393" y="0"/>
                </a:cxn>
                <a:cxn ang="0">
                  <a:pos x="496" y="0"/>
                </a:cxn>
                <a:cxn ang="0">
                  <a:pos x="245" y="452"/>
                </a:cxn>
                <a:cxn ang="0">
                  <a:pos x="212" y="512"/>
                </a:cxn>
                <a:cxn ang="0">
                  <a:pos x="176" y="563"/>
                </a:cxn>
                <a:cxn ang="0">
                  <a:pos x="127" y="599"/>
                </a:cxn>
                <a:cxn ang="0">
                  <a:pos x="58" y="612"/>
                </a:cxn>
                <a:cxn ang="0">
                  <a:pos x="0" y="605"/>
                </a:cxn>
                <a:cxn ang="0">
                  <a:pos x="18" y="525"/>
                </a:cxn>
                <a:cxn ang="0">
                  <a:pos x="36" y="529"/>
                </a:cxn>
                <a:cxn ang="0">
                  <a:pos x="55" y="531"/>
                </a:cxn>
                <a:cxn ang="0">
                  <a:pos x="93" y="523"/>
                </a:cxn>
                <a:cxn ang="0">
                  <a:pos x="118" y="494"/>
                </a:cxn>
                <a:cxn ang="0">
                  <a:pos x="156" y="424"/>
                </a:cxn>
                <a:cxn ang="0">
                  <a:pos x="79" y="0"/>
                </a:cxn>
              </a:cxnLst>
              <a:rect l="0" t="0" r="r" b="b"/>
              <a:pathLst>
                <a:path w="496" h="612">
                  <a:moveTo>
                    <a:pt x="79" y="0"/>
                  </a:moveTo>
                  <a:lnTo>
                    <a:pt x="180" y="0"/>
                  </a:lnTo>
                  <a:lnTo>
                    <a:pt x="226" y="320"/>
                  </a:lnTo>
                  <a:lnTo>
                    <a:pt x="228" y="320"/>
                  </a:lnTo>
                  <a:lnTo>
                    <a:pt x="393" y="0"/>
                  </a:lnTo>
                  <a:lnTo>
                    <a:pt x="496" y="0"/>
                  </a:lnTo>
                  <a:lnTo>
                    <a:pt x="245" y="452"/>
                  </a:lnTo>
                  <a:cubicBezTo>
                    <a:pt x="234" y="473"/>
                    <a:pt x="223" y="493"/>
                    <a:pt x="212" y="512"/>
                  </a:cubicBezTo>
                  <a:cubicBezTo>
                    <a:pt x="202" y="531"/>
                    <a:pt x="189" y="548"/>
                    <a:pt x="176" y="563"/>
                  </a:cubicBezTo>
                  <a:cubicBezTo>
                    <a:pt x="162" y="578"/>
                    <a:pt x="145" y="590"/>
                    <a:pt x="127" y="599"/>
                  </a:cubicBezTo>
                  <a:cubicBezTo>
                    <a:pt x="108" y="608"/>
                    <a:pt x="85" y="612"/>
                    <a:pt x="58" y="612"/>
                  </a:cubicBezTo>
                  <a:cubicBezTo>
                    <a:pt x="40" y="612"/>
                    <a:pt x="21" y="610"/>
                    <a:pt x="0" y="605"/>
                  </a:cubicBezTo>
                  <a:lnTo>
                    <a:pt x="18" y="525"/>
                  </a:lnTo>
                  <a:cubicBezTo>
                    <a:pt x="24" y="526"/>
                    <a:pt x="30" y="528"/>
                    <a:pt x="36" y="529"/>
                  </a:cubicBezTo>
                  <a:cubicBezTo>
                    <a:pt x="42" y="531"/>
                    <a:pt x="49" y="531"/>
                    <a:pt x="55" y="531"/>
                  </a:cubicBezTo>
                  <a:cubicBezTo>
                    <a:pt x="70" y="531"/>
                    <a:pt x="82" y="529"/>
                    <a:pt x="93" y="523"/>
                  </a:cubicBezTo>
                  <a:cubicBezTo>
                    <a:pt x="103" y="518"/>
                    <a:pt x="111" y="508"/>
                    <a:pt x="118" y="494"/>
                  </a:cubicBezTo>
                  <a:lnTo>
                    <a:pt x="156" y="42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355725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1433513" y="1712913"/>
              <a:ext cx="87313" cy="93663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475" y="0"/>
                </a:cxn>
                <a:cxn ang="0">
                  <a:pos x="580" y="605"/>
                </a:cxn>
                <a:cxn ang="0">
                  <a:pos x="472" y="605"/>
                </a:cxn>
                <a:cxn ang="0">
                  <a:pos x="447" y="445"/>
                </a:cxn>
                <a:cxn ang="0">
                  <a:pos x="207" y="445"/>
                </a:cxn>
                <a:cxn ang="0">
                  <a:pos x="114" y="605"/>
                </a:cxn>
                <a:cxn ang="0">
                  <a:pos x="0" y="605"/>
                </a:cxn>
                <a:cxn ang="0">
                  <a:pos x="363" y="0"/>
                </a:cxn>
                <a:cxn ang="0">
                  <a:pos x="399" y="107"/>
                </a:cxn>
                <a:cxn ang="0">
                  <a:pos x="397" y="107"/>
                </a:cxn>
                <a:cxn ang="0">
                  <a:pos x="252" y="365"/>
                </a:cxn>
                <a:cxn ang="0">
                  <a:pos x="436" y="365"/>
                </a:cxn>
                <a:cxn ang="0">
                  <a:pos x="399" y="107"/>
                </a:cxn>
              </a:cxnLst>
              <a:rect l="0" t="0" r="r" b="b"/>
              <a:pathLst>
                <a:path w="580" h="605">
                  <a:moveTo>
                    <a:pt x="363" y="0"/>
                  </a:moveTo>
                  <a:lnTo>
                    <a:pt x="475" y="0"/>
                  </a:lnTo>
                  <a:lnTo>
                    <a:pt x="580" y="605"/>
                  </a:lnTo>
                  <a:lnTo>
                    <a:pt x="472" y="605"/>
                  </a:lnTo>
                  <a:lnTo>
                    <a:pt x="447" y="445"/>
                  </a:lnTo>
                  <a:lnTo>
                    <a:pt x="207" y="445"/>
                  </a:lnTo>
                  <a:lnTo>
                    <a:pt x="114" y="605"/>
                  </a:lnTo>
                  <a:lnTo>
                    <a:pt x="0" y="605"/>
                  </a:lnTo>
                  <a:lnTo>
                    <a:pt x="363" y="0"/>
                  </a:lnTo>
                  <a:close/>
                  <a:moveTo>
                    <a:pt x="399" y="107"/>
                  </a:moveTo>
                  <a:lnTo>
                    <a:pt x="397" y="107"/>
                  </a:lnTo>
                  <a:lnTo>
                    <a:pt x="252" y="365"/>
                  </a:lnTo>
                  <a:lnTo>
                    <a:pt x="436" y="365"/>
                  </a:lnTo>
                  <a:lnTo>
                    <a:pt x="399" y="1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1530350" y="1712913"/>
              <a:ext cx="79375" cy="95250"/>
            </a:xfrm>
            <a:custGeom>
              <a:avLst/>
              <a:gdLst/>
              <a:ahLst/>
              <a:cxnLst>
                <a:cxn ang="0">
                  <a:pos x="388" y="605"/>
                </a:cxn>
                <a:cxn ang="0">
                  <a:pos x="296" y="605"/>
                </a:cxn>
                <a:cxn ang="0">
                  <a:pos x="309" y="546"/>
                </a:cxn>
                <a:cxn ang="0">
                  <a:pos x="307" y="544"/>
                </a:cxn>
                <a:cxn ang="0">
                  <a:pos x="244" y="602"/>
                </a:cxn>
                <a:cxn ang="0">
                  <a:pos x="170" y="617"/>
                </a:cxn>
                <a:cxn ang="0">
                  <a:pos x="123" y="612"/>
                </a:cxn>
                <a:cxn ang="0">
                  <a:pos x="66" y="589"/>
                </a:cxn>
                <a:cxn ang="0">
                  <a:pos x="19" y="535"/>
                </a:cxn>
                <a:cxn ang="0">
                  <a:pos x="0" y="437"/>
                </a:cxn>
                <a:cxn ang="0">
                  <a:pos x="16" y="333"/>
                </a:cxn>
                <a:cxn ang="0">
                  <a:pos x="63" y="243"/>
                </a:cxn>
                <a:cxn ang="0">
                  <a:pos x="137" y="179"/>
                </a:cxn>
                <a:cxn ang="0">
                  <a:pos x="238" y="155"/>
                </a:cxn>
                <a:cxn ang="0">
                  <a:pos x="318" y="171"/>
                </a:cxn>
                <a:cxn ang="0">
                  <a:pos x="370" y="227"/>
                </a:cxn>
                <a:cxn ang="0">
                  <a:pos x="372" y="227"/>
                </a:cxn>
                <a:cxn ang="0">
                  <a:pos x="420" y="0"/>
                </a:cxn>
                <a:cxn ang="0">
                  <a:pos x="517" y="0"/>
                </a:cxn>
                <a:cxn ang="0">
                  <a:pos x="388" y="605"/>
                </a:cxn>
                <a:cxn ang="0">
                  <a:pos x="347" y="336"/>
                </a:cxn>
                <a:cxn ang="0">
                  <a:pos x="341" y="296"/>
                </a:cxn>
                <a:cxn ang="0">
                  <a:pos x="324" y="262"/>
                </a:cxn>
                <a:cxn ang="0">
                  <a:pos x="294" y="239"/>
                </a:cxn>
                <a:cxn ang="0">
                  <a:pos x="250" y="231"/>
                </a:cxn>
                <a:cxn ang="0">
                  <a:pos x="181" y="249"/>
                </a:cxn>
                <a:cxn ang="0">
                  <a:pos x="133" y="297"/>
                </a:cxn>
                <a:cxn ang="0">
                  <a:pos x="106" y="364"/>
                </a:cxn>
                <a:cxn ang="0">
                  <a:pos x="97" y="437"/>
                </a:cxn>
                <a:cxn ang="0">
                  <a:pos x="122" y="514"/>
                </a:cxn>
                <a:cxn ang="0">
                  <a:pos x="197" y="541"/>
                </a:cxn>
                <a:cxn ang="0">
                  <a:pos x="262" y="521"/>
                </a:cxn>
                <a:cxn ang="0">
                  <a:pos x="309" y="472"/>
                </a:cxn>
                <a:cxn ang="0">
                  <a:pos x="338" y="406"/>
                </a:cxn>
                <a:cxn ang="0">
                  <a:pos x="347" y="336"/>
                </a:cxn>
              </a:cxnLst>
              <a:rect l="0" t="0" r="r" b="b"/>
              <a:pathLst>
                <a:path w="517" h="617">
                  <a:moveTo>
                    <a:pt x="388" y="605"/>
                  </a:moveTo>
                  <a:lnTo>
                    <a:pt x="296" y="605"/>
                  </a:lnTo>
                  <a:lnTo>
                    <a:pt x="309" y="546"/>
                  </a:lnTo>
                  <a:lnTo>
                    <a:pt x="307" y="544"/>
                  </a:lnTo>
                  <a:cubicBezTo>
                    <a:pt x="288" y="573"/>
                    <a:pt x="267" y="592"/>
                    <a:pt x="244" y="602"/>
                  </a:cubicBezTo>
                  <a:cubicBezTo>
                    <a:pt x="221" y="612"/>
                    <a:pt x="196" y="617"/>
                    <a:pt x="170" y="617"/>
                  </a:cubicBezTo>
                  <a:cubicBezTo>
                    <a:pt x="158" y="617"/>
                    <a:pt x="142" y="615"/>
                    <a:pt x="123" y="612"/>
                  </a:cubicBezTo>
                  <a:cubicBezTo>
                    <a:pt x="104" y="609"/>
                    <a:pt x="85" y="601"/>
                    <a:pt x="66" y="589"/>
                  </a:cubicBezTo>
                  <a:cubicBezTo>
                    <a:pt x="48" y="576"/>
                    <a:pt x="32" y="559"/>
                    <a:pt x="19" y="535"/>
                  </a:cubicBezTo>
                  <a:cubicBezTo>
                    <a:pt x="6" y="511"/>
                    <a:pt x="0" y="479"/>
                    <a:pt x="0" y="437"/>
                  </a:cubicBezTo>
                  <a:cubicBezTo>
                    <a:pt x="0" y="402"/>
                    <a:pt x="5" y="367"/>
                    <a:pt x="16" y="333"/>
                  </a:cubicBezTo>
                  <a:cubicBezTo>
                    <a:pt x="27" y="300"/>
                    <a:pt x="42" y="270"/>
                    <a:pt x="63" y="243"/>
                  </a:cubicBezTo>
                  <a:cubicBezTo>
                    <a:pt x="83" y="217"/>
                    <a:pt x="108" y="195"/>
                    <a:pt x="137" y="179"/>
                  </a:cubicBezTo>
                  <a:cubicBezTo>
                    <a:pt x="167" y="163"/>
                    <a:pt x="200" y="155"/>
                    <a:pt x="238" y="155"/>
                  </a:cubicBezTo>
                  <a:cubicBezTo>
                    <a:pt x="267" y="155"/>
                    <a:pt x="294" y="160"/>
                    <a:pt x="318" y="171"/>
                  </a:cubicBezTo>
                  <a:cubicBezTo>
                    <a:pt x="341" y="182"/>
                    <a:pt x="359" y="200"/>
                    <a:pt x="370" y="227"/>
                  </a:cubicBezTo>
                  <a:lnTo>
                    <a:pt x="372" y="227"/>
                  </a:lnTo>
                  <a:lnTo>
                    <a:pt x="420" y="0"/>
                  </a:lnTo>
                  <a:lnTo>
                    <a:pt x="517" y="0"/>
                  </a:lnTo>
                  <a:lnTo>
                    <a:pt x="388" y="605"/>
                  </a:lnTo>
                  <a:close/>
                  <a:moveTo>
                    <a:pt x="347" y="336"/>
                  </a:moveTo>
                  <a:cubicBezTo>
                    <a:pt x="347" y="322"/>
                    <a:pt x="345" y="309"/>
                    <a:pt x="341" y="296"/>
                  </a:cubicBezTo>
                  <a:cubicBezTo>
                    <a:pt x="338" y="283"/>
                    <a:pt x="332" y="271"/>
                    <a:pt x="324" y="262"/>
                  </a:cubicBezTo>
                  <a:cubicBezTo>
                    <a:pt x="317" y="253"/>
                    <a:pt x="307" y="245"/>
                    <a:pt x="294" y="239"/>
                  </a:cubicBezTo>
                  <a:cubicBezTo>
                    <a:pt x="282" y="234"/>
                    <a:pt x="267" y="231"/>
                    <a:pt x="250" y="231"/>
                  </a:cubicBezTo>
                  <a:cubicBezTo>
                    <a:pt x="223" y="231"/>
                    <a:pt x="200" y="237"/>
                    <a:pt x="181" y="249"/>
                  </a:cubicBezTo>
                  <a:cubicBezTo>
                    <a:pt x="162" y="261"/>
                    <a:pt x="146" y="277"/>
                    <a:pt x="133" y="297"/>
                  </a:cubicBezTo>
                  <a:cubicBezTo>
                    <a:pt x="121" y="317"/>
                    <a:pt x="112" y="339"/>
                    <a:pt x="106" y="364"/>
                  </a:cubicBezTo>
                  <a:cubicBezTo>
                    <a:pt x="100" y="389"/>
                    <a:pt x="97" y="413"/>
                    <a:pt x="97" y="437"/>
                  </a:cubicBezTo>
                  <a:cubicBezTo>
                    <a:pt x="97" y="470"/>
                    <a:pt x="105" y="496"/>
                    <a:pt x="122" y="514"/>
                  </a:cubicBezTo>
                  <a:cubicBezTo>
                    <a:pt x="139" y="532"/>
                    <a:pt x="164" y="541"/>
                    <a:pt x="197" y="541"/>
                  </a:cubicBezTo>
                  <a:cubicBezTo>
                    <a:pt x="222" y="541"/>
                    <a:pt x="244" y="534"/>
                    <a:pt x="262" y="521"/>
                  </a:cubicBezTo>
                  <a:cubicBezTo>
                    <a:pt x="281" y="508"/>
                    <a:pt x="296" y="492"/>
                    <a:pt x="309" y="472"/>
                  </a:cubicBezTo>
                  <a:cubicBezTo>
                    <a:pt x="322" y="452"/>
                    <a:pt x="331" y="430"/>
                    <a:pt x="338" y="406"/>
                  </a:cubicBezTo>
                  <a:cubicBezTo>
                    <a:pt x="344" y="381"/>
                    <a:pt x="347" y="358"/>
                    <a:pt x="347" y="3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612900" y="1739900"/>
              <a:ext cx="61913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" y="0"/>
                </a:cxn>
                <a:cxn ang="0">
                  <a:pos x="136" y="319"/>
                </a:cxn>
                <a:cxn ang="0">
                  <a:pos x="138" y="319"/>
                </a:cxn>
                <a:cxn ang="0">
                  <a:pos x="307" y="0"/>
                </a:cxn>
                <a:cxn ang="0">
                  <a:pos x="409" y="0"/>
                </a:cxn>
                <a:cxn ang="0">
                  <a:pos x="167" y="438"/>
                </a:cxn>
                <a:cxn ang="0">
                  <a:pos x="59" y="438"/>
                </a:cxn>
                <a:cxn ang="0">
                  <a:pos x="0" y="0"/>
                </a:cxn>
              </a:cxnLst>
              <a:rect l="0" t="0" r="r" b="b"/>
              <a:pathLst>
                <a:path w="409" h="438">
                  <a:moveTo>
                    <a:pt x="0" y="0"/>
                  </a:moveTo>
                  <a:lnTo>
                    <a:pt x="100" y="0"/>
                  </a:lnTo>
                  <a:lnTo>
                    <a:pt x="136" y="319"/>
                  </a:lnTo>
                  <a:lnTo>
                    <a:pt x="138" y="319"/>
                  </a:lnTo>
                  <a:lnTo>
                    <a:pt x="307" y="0"/>
                  </a:lnTo>
                  <a:lnTo>
                    <a:pt x="409" y="0"/>
                  </a:lnTo>
                  <a:lnTo>
                    <a:pt x="167" y="438"/>
                  </a:lnTo>
                  <a:lnTo>
                    <a:pt x="59" y="4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1673225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743075" y="1736725"/>
              <a:ext cx="53975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793875" y="1719263"/>
              <a:ext cx="42863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EditPoints="1"/>
            </p:cNvSpPr>
            <p:nvPr userDrawn="1"/>
          </p:nvSpPr>
          <p:spPr bwMode="auto">
            <a:xfrm>
              <a:off x="1833563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1865313" y="17367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EditPoints="1"/>
            </p:cNvSpPr>
            <p:nvPr userDrawn="1"/>
          </p:nvSpPr>
          <p:spPr bwMode="auto">
            <a:xfrm>
              <a:off x="1928813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96056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2033588" y="17367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2144713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2230438" y="1712913"/>
              <a:ext cx="857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566" y="0"/>
                </a:cxn>
                <a:cxn ang="0">
                  <a:pos x="547" y="91"/>
                </a:cxn>
                <a:cxn ang="0">
                  <a:pos x="211" y="91"/>
                </a:cxn>
                <a:cxn ang="0">
                  <a:pos x="178" y="250"/>
                </a:cxn>
                <a:cxn ang="0">
                  <a:pos x="489" y="250"/>
                </a:cxn>
                <a:cxn ang="0">
                  <a:pos x="472" y="336"/>
                </a:cxn>
                <a:cxn ang="0">
                  <a:pos x="159" y="336"/>
                </a:cxn>
                <a:cxn ang="0">
                  <a:pos x="123" y="514"/>
                </a:cxn>
                <a:cxn ang="0">
                  <a:pos x="461" y="514"/>
                </a:cxn>
                <a:cxn ang="0">
                  <a:pos x="443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566" h="605">
                  <a:moveTo>
                    <a:pt x="125" y="0"/>
                  </a:moveTo>
                  <a:lnTo>
                    <a:pt x="566" y="0"/>
                  </a:lnTo>
                  <a:lnTo>
                    <a:pt x="547" y="91"/>
                  </a:lnTo>
                  <a:lnTo>
                    <a:pt x="211" y="91"/>
                  </a:lnTo>
                  <a:lnTo>
                    <a:pt x="178" y="250"/>
                  </a:lnTo>
                  <a:lnTo>
                    <a:pt x="489" y="250"/>
                  </a:lnTo>
                  <a:lnTo>
                    <a:pt x="472" y="336"/>
                  </a:lnTo>
                  <a:lnTo>
                    <a:pt x="159" y="336"/>
                  </a:lnTo>
                  <a:lnTo>
                    <a:pt x="123" y="514"/>
                  </a:lnTo>
                  <a:lnTo>
                    <a:pt x="461" y="514"/>
                  </a:lnTo>
                  <a:lnTo>
                    <a:pt x="443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2312988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EditPoints="1"/>
            </p:cNvSpPr>
            <p:nvPr userDrawn="1"/>
          </p:nvSpPr>
          <p:spPr bwMode="auto">
            <a:xfrm>
              <a:off x="2384425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32"/>
            <p:cNvSpPr>
              <a:spLocks/>
            </p:cNvSpPr>
            <p:nvPr userDrawn="1"/>
          </p:nvSpPr>
          <p:spPr bwMode="auto">
            <a:xfrm>
              <a:off x="2457450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33"/>
            <p:cNvSpPr>
              <a:spLocks noEditPoints="1"/>
            </p:cNvSpPr>
            <p:nvPr userDrawn="1"/>
          </p:nvSpPr>
          <p:spPr bwMode="auto">
            <a:xfrm>
              <a:off x="2535238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 userDrawn="1"/>
          </p:nvSpPr>
          <p:spPr bwMode="auto">
            <a:xfrm>
              <a:off x="2609850" y="1736725"/>
              <a:ext cx="1063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35"/>
            <p:cNvSpPr>
              <a:spLocks noEditPoints="1"/>
            </p:cNvSpPr>
            <p:nvPr userDrawn="1"/>
          </p:nvSpPr>
          <p:spPr bwMode="auto">
            <a:xfrm>
              <a:off x="2724150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36"/>
            <p:cNvSpPr>
              <a:spLocks/>
            </p:cNvSpPr>
            <p:nvPr userDrawn="1"/>
          </p:nvSpPr>
          <p:spPr bwMode="auto">
            <a:xfrm>
              <a:off x="2757488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37"/>
            <p:cNvSpPr>
              <a:spLocks/>
            </p:cNvSpPr>
            <p:nvPr userDrawn="1"/>
          </p:nvSpPr>
          <p:spPr bwMode="auto">
            <a:xfrm>
              <a:off x="2825750" y="17367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38"/>
            <p:cNvSpPr>
              <a:spLocks/>
            </p:cNvSpPr>
            <p:nvPr userDrawn="1"/>
          </p:nvSpPr>
          <p:spPr bwMode="auto">
            <a:xfrm>
              <a:off x="2924175" y="1711325"/>
              <a:ext cx="52388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auto">
            <a:xfrm>
              <a:off x="3009900" y="1712913"/>
              <a:ext cx="82550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539" y="0"/>
                </a:cxn>
                <a:cxn ang="0">
                  <a:pos x="520" y="91"/>
                </a:cxn>
                <a:cxn ang="0">
                  <a:pos x="212" y="91"/>
                </a:cxn>
                <a:cxn ang="0">
                  <a:pos x="179" y="250"/>
                </a:cxn>
                <a:cxn ang="0">
                  <a:pos x="446" y="250"/>
                </a:cxn>
                <a:cxn ang="0">
                  <a:pos x="428" y="336"/>
                </a:cxn>
                <a:cxn ang="0">
                  <a:pos x="162" y="336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539" h="605">
                  <a:moveTo>
                    <a:pt x="126" y="0"/>
                  </a:moveTo>
                  <a:lnTo>
                    <a:pt x="539" y="0"/>
                  </a:lnTo>
                  <a:lnTo>
                    <a:pt x="520" y="91"/>
                  </a:lnTo>
                  <a:lnTo>
                    <a:pt x="212" y="91"/>
                  </a:lnTo>
                  <a:lnTo>
                    <a:pt x="179" y="250"/>
                  </a:lnTo>
                  <a:lnTo>
                    <a:pt x="446" y="250"/>
                  </a:lnTo>
                  <a:lnTo>
                    <a:pt x="428" y="336"/>
                  </a:lnTo>
                  <a:lnTo>
                    <a:pt x="162" y="336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0"/>
            <p:cNvSpPr>
              <a:spLocks noEditPoints="1"/>
            </p:cNvSpPr>
            <p:nvPr userDrawn="1"/>
          </p:nvSpPr>
          <p:spPr bwMode="auto">
            <a:xfrm>
              <a:off x="3084513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auto">
            <a:xfrm>
              <a:off x="311626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2"/>
            <p:cNvSpPr>
              <a:spLocks noEditPoints="1"/>
            </p:cNvSpPr>
            <p:nvPr userDrawn="1"/>
          </p:nvSpPr>
          <p:spPr bwMode="auto">
            <a:xfrm>
              <a:off x="3190875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auto">
            <a:xfrm>
              <a:off x="326231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auto">
            <a:xfrm>
              <a:off x="3338513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5"/>
            <p:cNvSpPr>
              <a:spLocks noEditPoints="1"/>
            </p:cNvSpPr>
            <p:nvPr userDrawn="1"/>
          </p:nvSpPr>
          <p:spPr bwMode="auto">
            <a:xfrm>
              <a:off x="3409950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auto">
            <a:xfrm>
              <a:off x="3513138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auto">
            <a:xfrm>
              <a:off x="3597275" y="1712913"/>
              <a:ext cx="95250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31" y="0"/>
                </a:cxn>
                <a:cxn ang="0">
                  <a:pos x="181" y="241"/>
                </a:cxn>
                <a:cxn ang="0">
                  <a:pos x="464" y="241"/>
                </a:cxn>
                <a:cxn ang="0">
                  <a:pos x="514" y="0"/>
                </a:cxn>
                <a:cxn ang="0">
                  <a:pos x="620" y="0"/>
                </a:cxn>
                <a:cxn ang="0">
                  <a:pos x="495" y="605"/>
                </a:cxn>
                <a:cxn ang="0">
                  <a:pos x="389" y="605"/>
                </a:cxn>
                <a:cxn ang="0">
                  <a:pos x="445" y="332"/>
                </a:cxn>
                <a:cxn ang="0">
                  <a:pos x="163" y="332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620" h="605">
                  <a:moveTo>
                    <a:pt x="125" y="0"/>
                  </a:moveTo>
                  <a:lnTo>
                    <a:pt x="231" y="0"/>
                  </a:lnTo>
                  <a:lnTo>
                    <a:pt x="181" y="241"/>
                  </a:lnTo>
                  <a:lnTo>
                    <a:pt x="464" y="241"/>
                  </a:lnTo>
                  <a:lnTo>
                    <a:pt x="514" y="0"/>
                  </a:lnTo>
                  <a:lnTo>
                    <a:pt x="620" y="0"/>
                  </a:lnTo>
                  <a:lnTo>
                    <a:pt x="495" y="605"/>
                  </a:lnTo>
                  <a:lnTo>
                    <a:pt x="389" y="605"/>
                  </a:lnTo>
                  <a:lnTo>
                    <a:pt x="445" y="332"/>
                  </a:lnTo>
                  <a:lnTo>
                    <a:pt x="163" y="332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auto">
            <a:xfrm>
              <a:off x="3694113" y="17399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auto">
            <a:xfrm>
              <a:off x="3763963" y="1736725"/>
              <a:ext cx="1079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0"/>
            <p:cNvSpPr>
              <a:spLocks noEditPoints="1"/>
            </p:cNvSpPr>
            <p:nvPr userDrawn="1"/>
          </p:nvSpPr>
          <p:spPr bwMode="auto">
            <a:xfrm>
              <a:off x="3879850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/>
            <p:cNvSpPr>
              <a:spLocks/>
            </p:cNvSpPr>
            <p:nvPr userDrawn="1"/>
          </p:nvSpPr>
          <p:spPr bwMode="auto">
            <a:xfrm>
              <a:off x="3951288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2"/>
            <p:cNvSpPr>
              <a:spLocks noEditPoints="1"/>
            </p:cNvSpPr>
            <p:nvPr userDrawn="1"/>
          </p:nvSpPr>
          <p:spPr bwMode="auto">
            <a:xfrm>
              <a:off x="4062413" y="1712913"/>
              <a:ext cx="87313" cy="93663"/>
            </a:xfrm>
            <a:custGeom>
              <a:avLst/>
              <a:gdLst/>
              <a:ahLst/>
              <a:cxnLst>
                <a:cxn ang="0">
                  <a:pos x="176" y="276"/>
                </a:cxn>
                <a:cxn ang="0">
                  <a:pos x="331" y="276"/>
                </a:cxn>
                <a:cxn ang="0">
                  <a:pos x="436" y="247"/>
                </a:cxn>
                <a:cxn ang="0">
                  <a:pos x="472" y="165"/>
                </a:cxn>
                <a:cxn ang="0">
                  <a:pos x="463" y="125"/>
                </a:cxn>
                <a:cxn ang="0">
                  <a:pos x="439" y="100"/>
                </a:cxn>
                <a:cxn ang="0">
                  <a:pos x="404" y="89"/>
                </a:cxn>
                <a:cxn ang="0">
                  <a:pos x="364" y="86"/>
                </a:cxn>
                <a:cxn ang="0">
                  <a:pos x="215" y="86"/>
                </a:cxn>
                <a:cxn ang="0">
                  <a:pos x="176" y="276"/>
                </a:cxn>
                <a:cxn ang="0">
                  <a:pos x="125" y="0"/>
                </a:cxn>
                <a:cxn ang="0">
                  <a:pos x="387" y="0"/>
                </a:cxn>
                <a:cxn ang="0">
                  <a:pos x="439" y="3"/>
                </a:cxn>
                <a:cxn ang="0">
                  <a:pos x="502" y="22"/>
                </a:cxn>
                <a:cxn ang="0">
                  <a:pos x="556" y="68"/>
                </a:cxn>
                <a:cxn ang="0">
                  <a:pos x="578" y="154"/>
                </a:cxn>
                <a:cxn ang="0">
                  <a:pos x="542" y="267"/>
                </a:cxn>
                <a:cxn ang="0">
                  <a:pos x="441" y="319"/>
                </a:cxn>
                <a:cxn ang="0">
                  <a:pos x="441" y="321"/>
                </a:cxn>
                <a:cxn ang="0">
                  <a:pos x="492" y="363"/>
                </a:cxn>
                <a:cxn ang="0">
                  <a:pos x="505" y="430"/>
                </a:cxn>
                <a:cxn ang="0">
                  <a:pos x="500" y="492"/>
                </a:cxn>
                <a:cxn ang="0">
                  <a:pos x="496" y="555"/>
                </a:cxn>
                <a:cxn ang="0">
                  <a:pos x="498" y="580"/>
                </a:cxn>
                <a:cxn ang="0">
                  <a:pos x="507" y="605"/>
                </a:cxn>
                <a:cxn ang="0">
                  <a:pos x="396" y="605"/>
                </a:cxn>
                <a:cxn ang="0">
                  <a:pos x="390" y="582"/>
                </a:cxn>
                <a:cxn ang="0">
                  <a:pos x="389" y="558"/>
                </a:cxn>
                <a:cxn ang="0">
                  <a:pos x="394" y="492"/>
                </a:cxn>
                <a:cxn ang="0">
                  <a:pos x="399" y="426"/>
                </a:cxn>
                <a:cxn ang="0">
                  <a:pos x="389" y="386"/>
                </a:cxn>
                <a:cxn ang="0">
                  <a:pos x="363" y="365"/>
                </a:cxn>
                <a:cxn ang="0">
                  <a:pos x="327" y="357"/>
                </a:cxn>
                <a:cxn ang="0">
                  <a:pos x="286" y="356"/>
                </a:cxn>
                <a:cxn ang="0">
                  <a:pos x="159" y="356"/>
                </a:cxn>
                <a:cxn ang="0">
                  <a:pos x="108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578" h="605">
                  <a:moveTo>
                    <a:pt x="176" y="276"/>
                  </a:moveTo>
                  <a:lnTo>
                    <a:pt x="331" y="276"/>
                  </a:lnTo>
                  <a:cubicBezTo>
                    <a:pt x="377" y="276"/>
                    <a:pt x="411" y="266"/>
                    <a:pt x="436" y="247"/>
                  </a:cubicBezTo>
                  <a:cubicBezTo>
                    <a:pt x="460" y="228"/>
                    <a:pt x="472" y="201"/>
                    <a:pt x="472" y="165"/>
                  </a:cubicBezTo>
                  <a:cubicBezTo>
                    <a:pt x="472" y="149"/>
                    <a:pt x="469" y="135"/>
                    <a:pt x="463" y="125"/>
                  </a:cubicBezTo>
                  <a:cubicBezTo>
                    <a:pt x="457" y="114"/>
                    <a:pt x="449" y="106"/>
                    <a:pt x="439" y="100"/>
                  </a:cubicBezTo>
                  <a:cubicBezTo>
                    <a:pt x="429" y="95"/>
                    <a:pt x="417" y="91"/>
                    <a:pt x="404" y="89"/>
                  </a:cubicBezTo>
                  <a:cubicBezTo>
                    <a:pt x="391" y="87"/>
                    <a:pt x="378" y="86"/>
                    <a:pt x="364" y="86"/>
                  </a:cubicBezTo>
                  <a:lnTo>
                    <a:pt x="215" y="86"/>
                  </a:lnTo>
                  <a:lnTo>
                    <a:pt x="176" y="276"/>
                  </a:lnTo>
                  <a:close/>
                  <a:moveTo>
                    <a:pt x="125" y="0"/>
                  </a:moveTo>
                  <a:lnTo>
                    <a:pt x="387" y="0"/>
                  </a:lnTo>
                  <a:cubicBezTo>
                    <a:pt x="400" y="0"/>
                    <a:pt x="417" y="1"/>
                    <a:pt x="439" y="3"/>
                  </a:cubicBezTo>
                  <a:cubicBezTo>
                    <a:pt x="460" y="6"/>
                    <a:pt x="481" y="12"/>
                    <a:pt x="502" y="22"/>
                  </a:cubicBezTo>
                  <a:cubicBezTo>
                    <a:pt x="523" y="32"/>
                    <a:pt x="541" y="48"/>
                    <a:pt x="556" y="68"/>
                  </a:cubicBezTo>
                  <a:cubicBezTo>
                    <a:pt x="571" y="89"/>
                    <a:pt x="578" y="118"/>
                    <a:pt x="578" y="154"/>
                  </a:cubicBezTo>
                  <a:cubicBezTo>
                    <a:pt x="578" y="202"/>
                    <a:pt x="566" y="240"/>
                    <a:pt x="542" y="267"/>
                  </a:cubicBezTo>
                  <a:cubicBezTo>
                    <a:pt x="517" y="294"/>
                    <a:pt x="484" y="311"/>
                    <a:pt x="441" y="319"/>
                  </a:cubicBezTo>
                  <a:lnTo>
                    <a:pt x="441" y="321"/>
                  </a:lnTo>
                  <a:cubicBezTo>
                    <a:pt x="466" y="330"/>
                    <a:pt x="483" y="344"/>
                    <a:pt x="492" y="363"/>
                  </a:cubicBezTo>
                  <a:cubicBezTo>
                    <a:pt x="501" y="382"/>
                    <a:pt x="505" y="404"/>
                    <a:pt x="505" y="430"/>
                  </a:cubicBezTo>
                  <a:cubicBezTo>
                    <a:pt x="505" y="451"/>
                    <a:pt x="503" y="472"/>
                    <a:pt x="500" y="492"/>
                  </a:cubicBezTo>
                  <a:cubicBezTo>
                    <a:pt x="497" y="513"/>
                    <a:pt x="495" y="534"/>
                    <a:pt x="496" y="555"/>
                  </a:cubicBezTo>
                  <a:cubicBezTo>
                    <a:pt x="496" y="564"/>
                    <a:pt x="497" y="572"/>
                    <a:pt x="498" y="580"/>
                  </a:cubicBezTo>
                  <a:cubicBezTo>
                    <a:pt x="499" y="589"/>
                    <a:pt x="502" y="597"/>
                    <a:pt x="507" y="605"/>
                  </a:cubicBezTo>
                  <a:lnTo>
                    <a:pt x="396" y="605"/>
                  </a:lnTo>
                  <a:cubicBezTo>
                    <a:pt x="393" y="597"/>
                    <a:pt x="391" y="589"/>
                    <a:pt x="390" y="582"/>
                  </a:cubicBezTo>
                  <a:cubicBezTo>
                    <a:pt x="389" y="575"/>
                    <a:pt x="389" y="567"/>
                    <a:pt x="389" y="558"/>
                  </a:cubicBezTo>
                  <a:cubicBezTo>
                    <a:pt x="389" y="536"/>
                    <a:pt x="391" y="514"/>
                    <a:pt x="394" y="492"/>
                  </a:cubicBezTo>
                  <a:cubicBezTo>
                    <a:pt x="397" y="470"/>
                    <a:pt x="399" y="448"/>
                    <a:pt x="399" y="426"/>
                  </a:cubicBezTo>
                  <a:cubicBezTo>
                    <a:pt x="399" y="409"/>
                    <a:pt x="396" y="395"/>
                    <a:pt x="389" y="386"/>
                  </a:cubicBezTo>
                  <a:cubicBezTo>
                    <a:pt x="383" y="376"/>
                    <a:pt x="374" y="369"/>
                    <a:pt x="363" y="365"/>
                  </a:cubicBezTo>
                  <a:cubicBezTo>
                    <a:pt x="353" y="361"/>
                    <a:pt x="341" y="358"/>
                    <a:pt x="327" y="357"/>
                  </a:cubicBezTo>
                  <a:cubicBezTo>
                    <a:pt x="313" y="356"/>
                    <a:pt x="300" y="356"/>
                    <a:pt x="286" y="356"/>
                  </a:cubicBezTo>
                  <a:lnTo>
                    <a:pt x="159" y="356"/>
                  </a:lnTo>
                  <a:lnTo>
                    <a:pt x="108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3"/>
            <p:cNvSpPr>
              <a:spLocks noEditPoints="1"/>
            </p:cNvSpPr>
            <p:nvPr userDrawn="1"/>
          </p:nvSpPr>
          <p:spPr bwMode="auto">
            <a:xfrm>
              <a:off x="4154488" y="17367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4"/>
            <p:cNvSpPr>
              <a:spLocks/>
            </p:cNvSpPr>
            <p:nvPr userDrawn="1"/>
          </p:nvSpPr>
          <p:spPr bwMode="auto">
            <a:xfrm>
              <a:off x="4222750" y="17367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5"/>
            <p:cNvSpPr>
              <a:spLocks noEditPoints="1"/>
            </p:cNvSpPr>
            <p:nvPr userDrawn="1"/>
          </p:nvSpPr>
          <p:spPr bwMode="auto">
            <a:xfrm>
              <a:off x="4291013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6"/>
            <p:cNvSpPr>
              <a:spLocks/>
            </p:cNvSpPr>
            <p:nvPr userDrawn="1"/>
          </p:nvSpPr>
          <p:spPr bwMode="auto">
            <a:xfrm>
              <a:off x="4367213" y="1739900"/>
              <a:ext cx="69850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7"/>
            <p:cNvSpPr>
              <a:spLocks/>
            </p:cNvSpPr>
            <p:nvPr userDrawn="1"/>
          </p:nvSpPr>
          <p:spPr bwMode="auto">
            <a:xfrm>
              <a:off x="4438650" y="1736725"/>
              <a:ext cx="53975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8"/>
            <p:cNvSpPr>
              <a:spLocks/>
            </p:cNvSpPr>
            <p:nvPr userDrawn="1"/>
          </p:nvSpPr>
          <p:spPr bwMode="auto">
            <a:xfrm>
              <a:off x="4489450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/>
            <p:cNvSpPr>
              <a:spLocks noEditPoints="1"/>
            </p:cNvSpPr>
            <p:nvPr userDrawn="1"/>
          </p:nvSpPr>
          <p:spPr bwMode="auto">
            <a:xfrm>
              <a:off x="4560888" y="17367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0"/>
            <p:cNvSpPr>
              <a:spLocks/>
            </p:cNvSpPr>
            <p:nvPr userDrawn="1"/>
          </p:nvSpPr>
          <p:spPr bwMode="auto">
            <a:xfrm>
              <a:off x="4667250" y="1712913"/>
              <a:ext cx="115888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1"/>
            <p:cNvSpPr>
              <a:spLocks noEditPoints="1"/>
            </p:cNvSpPr>
            <p:nvPr userDrawn="1"/>
          </p:nvSpPr>
          <p:spPr bwMode="auto">
            <a:xfrm>
              <a:off x="4781550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/>
            <p:cNvSpPr>
              <a:spLocks/>
            </p:cNvSpPr>
            <p:nvPr userDrawn="1"/>
          </p:nvSpPr>
          <p:spPr bwMode="auto">
            <a:xfrm>
              <a:off x="4852988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"/>
            <p:cNvSpPr>
              <a:spLocks noEditPoints="1"/>
            </p:cNvSpPr>
            <p:nvPr userDrawn="1"/>
          </p:nvSpPr>
          <p:spPr bwMode="auto">
            <a:xfrm>
              <a:off x="4926013" y="17367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4"/>
            <p:cNvSpPr>
              <a:spLocks noEditPoints="1"/>
            </p:cNvSpPr>
            <p:nvPr userDrawn="1"/>
          </p:nvSpPr>
          <p:spPr bwMode="auto">
            <a:xfrm>
              <a:off x="4997450" y="17367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5"/>
            <p:cNvSpPr>
              <a:spLocks noEditPoints="1"/>
            </p:cNvSpPr>
            <p:nvPr userDrawn="1"/>
          </p:nvSpPr>
          <p:spPr bwMode="auto">
            <a:xfrm>
              <a:off x="5076825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6"/>
            <p:cNvSpPr>
              <a:spLocks/>
            </p:cNvSpPr>
            <p:nvPr userDrawn="1"/>
          </p:nvSpPr>
          <p:spPr bwMode="auto">
            <a:xfrm>
              <a:off x="5146675" y="1736725"/>
              <a:ext cx="1079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7"/>
            <p:cNvSpPr>
              <a:spLocks noEditPoints="1"/>
            </p:cNvSpPr>
            <p:nvPr userDrawn="1"/>
          </p:nvSpPr>
          <p:spPr bwMode="auto">
            <a:xfrm>
              <a:off x="5264150" y="17367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8"/>
            <p:cNvSpPr>
              <a:spLocks/>
            </p:cNvSpPr>
            <p:nvPr userDrawn="1"/>
          </p:nvSpPr>
          <p:spPr bwMode="auto">
            <a:xfrm>
              <a:off x="5332413" y="1736725"/>
              <a:ext cx="698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69"/>
            <p:cNvSpPr>
              <a:spLocks/>
            </p:cNvSpPr>
            <p:nvPr userDrawn="1"/>
          </p:nvSpPr>
          <p:spPr bwMode="auto">
            <a:xfrm>
              <a:off x="5411788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0"/>
            <p:cNvSpPr>
              <a:spLocks/>
            </p:cNvSpPr>
            <p:nvPr userDrawn="1"/>
          </p:nvSpPr>
          <p:spPr bwMode="auto">
            <a:xfrm>
              <a:off x="5484813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1"/>
            <p:cNvSpPr>
              <a:spLocks/>
            </p:cNvSpPr>
            <p:nvPr userDrawn="1"/>
          </p:nvSpPr>
          <p:spPr bwMode="auto">
            <a:xfrm>
              <a:off x="5568950" y="1712913"/>
              <a:ext cx="36513" cy="93663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232" y="0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7" y="0"/>
                </a:cxn>
              </a:cxnLst>
              <a:rect l="0" t="0" r="r" b="b"/>
              <a:pathLst>
                <a:path w="232" h="605">
                  <a:moveTo>
                    <a:pt x="127" y="0"/>
                  </a:moveTo>
                  <a:lnTo>
                    <a:pt x="232" y="0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2"/>
            <p:cNvSpPr>
              <a:spLocks/>
            </p:cNvSpPr>
            <p:nvPr userDrawn="1"/>
          </p:nvSpPr>
          <p:spPr bwMode="auto">
            <a:xfrm>
              <a:off x="5603875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3"/>
            <p:cNvSpPr>
              <a:spLocks/>
            </p:cNvSpPr>
            <p:nvPr userDrawn="1"/>
          </p:nvSpPr>
          <p:spPr bwMode="auto">
            <a:xfrm>
              <a:off x="5681663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4"/>
            <p:cNvSpPr>
              <a:spLocks noEditPoints="1"/>
            </p:cNvSpPr>
            <p:nvPr userDrawn="1"/>
          </p:nvSpPr>
          <p:spPr bwMode="auto">
            <a:xfrm>
              <a:off x="5722938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75"/>
            <p:cNvSpPr>
              <a:spLocks/>
            </p:cNvSpPr>
            <p:nvPr userDrawn="1"/>
          </p:nvSpPr>
          <p:spPr bwMode="auto">
            <a:xfrm>
              <a:off x="5792788" y="1736725"/>
              <a:ext cx="52388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76"/>
            <p:cNvSpPr>
              <a:spLocks/>
            </p:cNvSpPr>
            <p:nvPr userDrawn="1"/>
          </p:nvSpPr>
          <p:spPr bwMode="auto">
            <a:xfrm>
              <a:off x="584041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77"/>
            <p:cNvSpPr>
              <a:spLocks noEditPoints="1"/>
            </p:cNvSpPr>
            <p:nvPr userDrawn="1"/>
          </p:nvSpPr>
          <p:spPr bwMode="auto">
            <a:xfrm>
              <a:off x="5915025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78"/>
            <p:cNvSpPr>
              <a:spLocks/>
            </p:cNvSpPr>
            <p:nvPr userDrawn="1"/>
          </p:nvSpPr>
          <p:spPr bwMode="auto">
            <a:xfrm>
              <a:off x="5989638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79"/>
            <p:cNvSpPr>
              <a:spLocks noEditPoints="1"/>
            </p:cNvSpPr>
            <p:nvPr userDrawn="1"/>
          </p:nvSpPr>
          <p:spPr bwMode="auto">
            <a:xfrm>
              <a:off x="6029325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80"/>
            <p:cNvSpPr>
              <a:spLocks noEditPoints="1"/>
            </p:cNvSpPr>
            <p:nvPr userDrawn="1"/>
          </p:nvSpPr>
          <p:spPr bwMode="auto">
            <a:xfrm>
              <a:off x="6062663" y="1736725"/>
              <a:ext cx="68263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81"/>
            <p:cNvSpPr>
              <a:spLocks/>
            </p:cNvSpPr>
            <p:nvPr userDrawn="1"/>
          </p:nvSpPr>
          <p:spPr bwMode="auto">
            <a:xfrm>
              <a:off x="6137275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2"/>
            <p:cNvSpPr>
              <a:spLocks noEditPoints="1"/>
            </p:cNvSpPr>
            <p:nvPr userDrawn="1"/>
          </p:nvSpPr>
          <p:spPr bwMode="auto">
            <a:xfrm>
              <a:off x="6210300" y="17367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3"/>
            <p:cNvSpPr>
              <a:spLocks/>
            </p:cNvSpPr>
            <p:nvPr userDrawn="1"/>
          </p:nvSpPr>
          <p:spPr bwMode="auto">
            <a:xfrm>
              <a:off x="6283325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4"/>
            <p:cNvSpPr>
              <a:spLocks noEditPoints="1"/>
            </p:cNvSpPr>
            <p:nvPr userDrawn="1"/>
          </p:nvSpPr>
          <p:spPr bwMode="auto">
            <a:xfrm>
              <a:off x="6351588" y="1712913"/>
              <a:ext cx="85725" cy="93663"/>
            </a:xfrm>
            <a:custGeom>
              <a:avLst/>
              <a:gdLst/>
              <a:ahLst/>
              <a:cxnLst>
                <a:cxn ang="0">
                  <a:pos x="124" y="519"/>
                </a:cxn>
                <a:cxn ang="0">
                  <a:pos x="275" y="519"/>
                </a:cxn>
                <a:cxn ang="0">
                  <a:pos x="313" y="518"/>
                </a:cxn>
                <a:cxn ang="0">
                  <a:pos x="363" y="509"/>
                </a:cxn>
                <a:cxn ang="0">
                  <a:pos x="409" y="482"/>
                </a:cxn>
                <a:cxn ang="0">
                  <a:pos x="432" y="425"/>
                </a:cxn>
                <a:cxn ang="0">
                  <a:pos x="432" y="398"/>
                </a:cxn>
                <a:cxn ang="0">
                  <a:pos x="420" y="366"/>
                </a:cxn>
                <a:cxn ang="0">
                  <a:pos x="387" y="341"/>
                </a:cxn>
                <a:cxn ang="0">
                  <a:pos x="324" y="330"/>
                </a:cxn>
                <a:cxn ang="0">
                  <a:pos x="164" y="330"/>
                </a:cxn>
                <a:cxn ang="0">
                  <a:pos x="124" y="519"/>
                </a:cxn>
                <a:cxn ang="0">
                  <a:pos x="178" y="254"/>
                </a:cxn>
                <a:cxn ang="0">
                  <a:pos x="337" y="254"/>
                </a:cxn>
                <a:cxn ang="0">
                  <a:pos x="399" y="244"/>
                </a:cxn>
                <a:cxn ang="0">
                  <a:pos x="436" y="219"/>
                </a:cxn>
                <a:cxn ang="0">
                  <a:pos x="453" y="187"/>
                </a:cxn>
                <a:cxn ang="0">
                  <a:pos x="457" y="158"/>
                </a:cxn>
                <a:cxn ang="0">
                  <a:pos x="454" y="137"/>
                </a:cxn>
                <a:cxn ang="0">
                  <a:pos x="443" y="113"/>
                </a:cxn>
                <a:cxn ang="0">
                  <a:pos x="415" y="94"/>
                </a:cxn>
                <a:cxn ang="0">
                  <a:pos x="364" y="86"/>
                </a:cxn>
                <a:cxn ang="0">
                  <a:pos x="213" y="86"/>
                </a:cxn>
                <a:cxn ang="0">
                  <a:pos x="178" y="254"/>
                </a:cxn>
                <a:cxn ang="0">
                  <a:pos x="126" y="0"/>
                </a:cxn>
                <a:cxn ang="0">
                  <a:pos x="386" y="0"/>
                </a:cxn>
                <a:cxn ang="0">
                  <a:pos x="482" y="16"/>
                </a:cxn>
                <a:cxn ang="0">
                  <a:pos x="535" y="54"/>
                </a:cxn>
                <a:cxn ang="0">
                  <a:pos x="558" y="101"/>
                </a:cxn>
                <a:cxn ang="0">
                  <a:pos x="563" y="142"/>
                </a:cxn>
                <a:cxn ang="0">
                  <a:pos x="555" y="193"/>
                </a:cxn>
                <a:cxn ang="0">
                  <a:pos x="532" y="236"/>
                </a:cxn>
                <a:cxn ang="0">
                  <a:pos x="495" y="269"/>
                </a:cxn>
                <a:cxn ang="0">
                  <a:pos x="447" y="286"/>
                </a:cxn>
                <a:cxn ang="0">
                  <a:pos x="447" y="288"/>
                </a:cxn>
                <a:cxn ang="0">
                  <a:pos x="516" y="334"/>
                </a:cxn>
                <a:cxn ang="0">
                  <a:pos x="538" y="415"/>
                </a:cxn>
                <a:cxn ang="0">
                  <a:pos x="529" y="471"/>
                </a:cxn>
                <a:cxn ang="0">
                  <a:pos x="494" y="534"/>
                </a:cxn>
                <a:cxn ang="0">
                  <a:pos x="425" y="584"/>
                </a:cxn>
                <a:cxn ang="0">
                  <a:pos x="311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563" h="605">
                  <a:moveTo>
                    <a:pt x="124" y="519"/>
                  </a:moveTo>
                  <a:lnTo>
                    <a:pt x="275" y="519"/>
                  </a:lnTo>
                  <a:cubicBezTo>
                    <a:pt x="284" y="519"/>
                    <a:pt x="297" y="519"/>
                    <a:pt x="313" y="518"/>
                  </a:cubicBezTo>
                  <a:cubicBezTo>
                    <a:pt x="330" y="518"/>
                    <a:pt x="346" y="515"/>
                    <a:pt x="363" y="509"/>
                  </a:cubicBezTo>
                  <a:cubicBezTo>
                    <a:pt x="380" y="504"/>
                    <a:pt x="395" y="495"/>
                    <a:pt x="409" y="482"/>
                  </a:cubicBezTo>
                  <a:cubicBezTo>
                    <a:pt x="422" y="469"/>
                    <a:pt x="430" y="450"/>
                    <a:pt x="432" y="425"/>
                  </a:cubicBezTo>
                  <a:cubicBezTo>
                    <a:pt x="433" y="418"/>
                    <a:pt x="432" y="409"/>
                    <a:pt x="432" y="398"/>
                  </a:cubicBezTo>
                  <a:cubicBezTo>
                    <a:pt x="431" y="387"/>
                    <a:pt x="427" y="377"/>
                    <a:pt x="420" y="366"/>
                  </a:cubicBezTo>
                  <a:cubicBezTo>
                    <a:pt x="413" y="356"/>
                    <a:pt x="402" y="348"/>
                    <a:pt x="387" y="341"/>
                  </a:cubicBezTo>
                  <a:cubicBezTo>
                    <a:pt x="372" y="334"/>
                    <a:pt x="351" y="330"/>
                    <a:pt x="324" y="330"/>
                  </a:cubicBezTo>
                  <a:lnTo>
                    <a:pt x="164" y="330"/>
                  </a:lnTo>
                  <a:lnTo>
                    <a:pt x="124" y="519"/>
                  </a:lnTo>
                  <a:close/>
                  <a:moveTo>
                    <a:pt x="178" y="254"/>
                  </a:moveTo>
                  <a:lnTo>
                    <a:pt x="337" y="254"/>
                  </a:lnTo>
                  <a:cubicBezTo>
                    <a:pt x="363" y="254"/>
                    <a:pt x="384" y="251"/>
                    <a:pt x="399" y="244"/>
                  </a:cubicBezTo>
                  <a:cubicBezTo>
                    <a:pt x="415" y="237"/>
                    <a:pt x="427" y="229"/>
                    <a:pt x="436" y="219"/>
                  </a:cubicBezTo>
                  <a:cubicBezTo>
                    <a:pt x="444" y="209"/>
                    <a:pt x="450" y="198"/>
                    <a:pt x="453" y="187"/>
                  </a:cubicBezTo>
                  <a:cubicBezTo>
                    <a:pt x="456" y="176"/>
                    <a:pt x="457" y="166"/>
                    <a:pt x="457" y="158"/>
                  </a:cubicBezTo>
                  <a:cubicBezTo>
                    <a:pt x="457" y="152"/>
                    <a:pt x="456" y="145"/>
                    <a:pt x="454" y="137"/>
                  </a:cubicBezTo>
                  <a:cubicBezTo>
                    <a:pt x="453" y="128"/>
                    <a:pt x="449" y="121"/>
                    <a:pt x="443" y="113"/>
                  </a:cubicBezTo>
                  <a:cubicBezTo>
                    <a:pt x="436" y="105"/>
                    <a:pt x="427" y="99"/>
                    <a:pt x="415" y="94"/>
                  </a:cubicBezTo>
                  <a:cubicBezTo>
                    <a:pt x="402" y="89"/>
                    <a:pt x="385" y="86"/>
                    <a:pt x="364" y="86"/>
                  </a:cubicBezTo>
                  <a:lnTo>
                    <a:pt x="213" y="86"/>
                  </a:lnTo>
                  <a:lnTo>
                    <a:pt x="178" y="254"/>
                  </a:lnTo>
                  <a:close/>
                  <a:moveTo>
                    <a:pt x="126" y="0"/>
                  </a:moveTo>
                  <a:lnTo>
                    <a:pt x="386" y="0"/>
                  </a:lnTo>
                  <a:cubicBezTo>
                    <a:pt x="426" y="0"/>
                    <a:pt x="458" y="5"/>
                    <a:pt x="482" y="16"/>
                  </a:cubicBezTo>
                  <a:cubicBezTo>
                    <a:pt x="505" y="27"/>
                    <a:pt x="523" y="40"/>
                    <a:pt x="535" y="54"/>
                  </a:cubicBezTo>
                  <a:cubicBezTo>
                    <a:pt x="547" y="69"/>
                    <a:pt x="555" y="85"/>
                    <a:pt x="558" y="101"/>
                  </a:cubicBezTo>
                  <a:cubicBezTo>
                    <a:pt x="561" y="117"/>
                    <a:pt x="563" y="131"/>
                    <a:pt x="563" y="142"/>
                  </a:cubicBezTo>
                  <a:cubicBezTo>
                    <a:pt x="563" y="160"/>
                    <a:pt x="560" y="177"/>
                    <a:pt x="555" y="193"/>
                  </a:cubicBezTo>
                  <a:cubicBezTo>
                    <a:pt x="550" y="209"/>
                    <a:pt x="542" y="224"/>
                    <a:pt x="532" y="236"/>
                  </a:cubicBezTo>
                  <a:cubicBezTo>
                    <a:pt x="522" y="249"/>
                    <a:pt x="509" y="260"/>
                    <a:pt x="495" y="269"/>
                  </a:cubicBezTo>
                  <a:cubicBezTo>
                    <a:pt x="481" y="277"/>
                    <a:pt x="465" y="283"/>
                    <a:pt x="447" y="286"/>
                  </a:cubicBezTo>
                  <a:lnTo>
                    <a:pt x="447" y="288"/>
                  </a:lnTo>
                  <a:cubicBezTo>
                    <a:pt x="478" y="297"/>
                    <a:pt x="501" y="313"/>
                    <a:pt x="516" y="334"/>
                  </a:cubicBezTo>
                  <a:cubicBezTo>
                    <a:pt x="531" y="356"/>
                    <a:pt x="538" y="383"/>
                    <a:pt x="538" y="415"/>
                  </a:cubicBezTo>
                  <a:cubicBezTo>
                    <a:pt x="538" y="430"/>
                    <a:pt x="535" y="449"/>
                    <a:pt x="529" y="471"/>
                  </a:cubicBezTo>
                  <a:cubicBezTo>
                    <a:pt x="522" y="493"/>
                    <a:pt x="511" y="513"/>
                    <a:pt x="494" y="534"/>
                  </a:cubicBezTo>
                  <a:cubicBezTo>
                    <a:pt x="478" y="554"/>
                    <a:pt x="455" y="570"/>
                    <a:pt x="425" y="584"/>
                  </a:cubicBezTo>
                  <a:cubicBezTo>
                    <a:pt x="396" y="598"/>
                    <a:pt x="358" y="605"/>
                    <a:pt x="311" y="605"/>
                  </a:cubicBez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5"/>
            <p:cNvSpPr>
              <a:spLocks/>
            </p:cNvSpPr>
            <p:nvPr userDrawn="1"/>
          </p:nvSpPr>
          <p:spPr bwMode="auto">
            <a:xfrm>
              <a:off x="6443663" y="17399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6"/>
            <p:cNvSpPr>
              <a:spLocks/>
            </p:cNvSpPr>
            <p:nvPr userDrawn="1"/>
          </p:nvSpPr>
          <p:spPr bwMode="auto">
            <a:xfrm>
              <a:off x="6515100" y="17367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7"/>
            <p:cNvSpPr>
              <a:spLocks noEditPoints="1"/>
            </p:cNvSpPr>
            <p:nvPr userDrawn="1"/>
          </p:nvSpPr>
          <p:spPr bwMode="auto">
            <a:xfrm>
              <a:off x="6578600" y="17129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8"/>
            <p:cNvSpPr>
              <a:spLocks/>
            </p:cNvSpPr>
            <p:nvPr userDrawn="1"/>
          </p:nvSpPr>
          <p:spPr bwMode="auto">
            <a:xfrm>
              <a:off x="6610350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89"/>
            <p:cNvSpPr>
              <a:spLocks noEditPoints="1"/>
            </p:cNvSpPr>
            <p:nvPr userDrawn="1"/>
          </p:nvSpPr>
          <p:spPr bwMode="auto">
            <a:xfrm>
              <a:off x="6686550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90"/>
            <p:cNvSpPr>
              <a:spLocks/>
            </p:cNvSpPr>
            <p:nvPr userDrawn="1"/>
          </p:nvSpPr>
          <p:spPr bwMode="auto">
            <a:xfrm>
              <a:off x="6756400" y="17367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91"/>
            <p:cNvSpPr>
              <a:spLocks/>
            </p:cNvSpPr>
            <p:nvPr userDrawn="1"/>
          </p:nvSpPr>
          <p:spPr bwMode="auto">
            <a:xfrm>
              <a:off x="6821488" y="17367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92"/>
            <p:cNvSpPr>
              <a:spLocks/>
            </p:cNvSpPr>
            <p:nvPr userDrawn="1"/>
          </p:nvSpPr>
          <p:spPr bwMode="auto">
            <a:xfrm>
              <a:off x="541338" y="1865313"/>
              <a:ext cx="114300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3"/>
            <p:cNvSpPr>
              <a:spLocks noEditPoints="1"/>
            </p:cNvSpPr>
            <p:nvPr userDrawn="1"/>
          </p:nvSpPr>
          <p:spPr bwMode="auto">
            <a:xfrm>
              <a:off x="655638" y="1865313"/>
              <a:ext cx="85725" cy="93663"/>
            </a:xfrm>
            <a:custGeom>
              <a:avLst/>
              <a:gdLst/>
              <a:ahLst/>
              <a:cxnLst>
                <a:cxn ang="0">
                  <a:pos x="124" y="519"/>
                </a:cxn>
                <a:cxn ang="0">
                  <a:pos x="275" y="519"/>
                </a:cxn>
                <a:cxn ang="0">
                  <a:pos x="313" y="518"/>
                </a:cxn>
                <a:cxn ang="0">
                  <a:pos x="363" y="509"/>
                </a:cxn>
                <a:cxn ang="0">
                  <a:pos x="409" y="482"/>
                </a:cxn>
                <a:cxn ang="0">
                  <a:pos x="432" y="425"/>
                </a:cxn>
                <a:cxn ang="0">
                  <a:pos x="432" y="398"/>
                </a:cxn>
                <a:cxn ang="0">
                  <a:pos x="420" y="366"/>
                </a:cxn>
                <a:cxn ang="0">
                  <a:pos x="387" y="341"/>
                </a:cxn>
                <a:cxn ang="0">
                  <a:pos x="324" y="330"/>
                </a:cxn>
                <a:cxn ang="0">
                  <a:pos x="164" y="330"/>
                </a:cxn>
                <a:cxn ang="0">
                  <a:pos x="124" y="519"/>
                </a:cxn>
                <a:cxn ang="0">
                  <a:pos x="178" y="254"/>
                </a:cxn>
                <a:cxn ang="0">
                  <a:pos x="337" y="254"/>
                </a:cxn>
                <a:cxn ang="0">
                  <a:pos x="399" y="244"/>
                </a:cxn>
                <a:cxn ang="0">
                  <a:pos x="436" y="219"/>
                </a:cxn>
                <a:cxn ang="0">
                  <a:pos x="453" y="187"/>
                </a:cxn>
                <a:cxn ang="0">
                  <a:pos x="457" y="158"/>
                </a:cxn>
                <a:cxn ang="0">
                  <a:pos x="454" y="137"/>
                </a:cxn>
                <a:cxn ang="0">
                  <a:pos x="443" y="113"/>
                </a:cxn>
                <a:cxn ang="0">
                  <a:pos x="415" y="94"/>
                </a:cxn>
                <a:cxn ang="0">
                  <a:pos x="364" y="86"/>
                </a:cxn>
                <a:cxn ang="0">
                  <a:pos x="213" y="86"/>
                </a:cxn>
                <a:cxn ang="0">
                  <a:pos x="178" y="254"/>
                </a:cxn>
                <a:cxn ang="0">
                  <a:pos x="126" y="0"/>
                </a:cxn>
                <a:cxn ang="0">
                  <a:pos x="386" y="0"/>
                </a:cxn>
                <a:cxn ang="0">
                  <a:pos x="482" y="16"/>
                </a:cxn>
                <a:cxn ang="0">
                  <a:pos x="535" y="54"/>
                </a:cxn>
                <a:cxn ang="0">
                  <a:pos x="558" y="101"/>
                </a:cxn>
                <a:cxn ang="0">
                  <a:pos x="563" y="142"/>
                </a:cxn>
                <a:cxn ang="0">
                  <a:pos x="555" y="193"/>
                </a:cxn>
                <a:cxn ang="0">
                  <a:pos x="532" y="236"/>
                </a:cxn>
                <a:cxn ang="0">
                  <a:pos x="495" y="269"/>
                </a:cxn>
                <a:cxn ang="0">
                  <a:pos x="447" y="286"/>
                </a:cxn>
                <a:cxn ang="0">
                  <a:pos x="447" y="288"/>
                </a:cxn>
                <a:cxn ang="0">
                  <a:pos x="516" y="334"/>
                </a:cxn>
                <a:cxn ang="0">
                  <a:pos x="538" y="415"/>
                </a:cxn>
                <a:cxn ang="0">
                  <a:pos x="529" y="471"/>
                </a:cxn>
                <a:cxn ang="0">
                  <a:pos x="494" y="534"/>
                </a:cxn>
                <a:cxn ang="0">
                  <a:pos x="425" y="584"/>
                </a:cxn>
                <a:cxn ang="0">
                  <a:pos x="311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563" h="605">
                  <a:moveTo>
                    <a:pt x="124" y="519"/>
                  </a:moveTo>
                  <a:lnTo>
                    <a:pt x="275" y="519"/>
                  </a:lnTo>
                  <a:cubicBezTo>
                    <a:pt x="284" y="519"/>
                    <a:pt x="297" y="519"/>
                    <a:pt x="313" y="518"/>
                  </a:cubicBezTo>
                  <a:cubicBezTo>
                    <a:pt x="330" y="518"/>
                    <a:pt x="346" y="515"/>
                    <a:pt x="363" y="509"/>
                  </a:cubicBezTo>
                  <a:cubicBezTo>
                    <a:pt x="380" y="504"/>
                    <a:pt x="395" y="495"/>
                    <a:pt x="409" y="482"/>
                  </a:cubicBezTo>
                  <a:cubicBezTo>
                    <a:pt x="422" y="469"/>
                    <a:pt x="430" y="450"/>
                    <a:pt x="432" y="425"/>
                  </a:cubicBezTo>
                  <a:cubicBezTo>
                    <a:pt x="433" y="418"/>
                    <a:pt x="432" y="409"/>
                    <a:pt x="432" y="398"/>
                  </a:cubicBezTo>
                  <a:cubicBezTo>
                    <a:pt x="431" y="387"/>
                    <a:pt x="427" y="377"/>
                    <a:pt x="420" y="366"/>
                  </a:cubicBezTo>
                  <a:cubicBezTo>
                    <a:pt x="413" y="356"/>
                    <a:pt x="402" y="348"/>
                    <a:pt x="387" y="341"/>
                  </a:cubicBezTo>
                  <a:cubicBezTo>
                    <a:pt x="372" y="334"/>
                    <a:pt x="351" y="330"/>
                    <a:pt x="324" y="330"/>
                  </a:cubicBezTo>
                  <a:lnTo>
                    <a:pt x="164" y="330"/>
                  </a:lnTo>
                  <a:lnTo>
                    <a:pt x="124" y="519"/>
                  </a:lnTo>
                  <a:close/>
                  <a:moveTo>
                    <a:pt x="178" y="254"/>
                  </a:moveTo>
                  <a:lnTo>
                    <a:pt x="337" y="254"/>
                  </a:lnTo>
                  <a:cubicBezTo>
                    <a:pt x="363" y="254"/>
                    <a:pt x="384" y="251"/>
                    <a:pt x="399" y="244"/>
                  </a:cubicBezTo>
                  <a:cubicBezTo>
                    <a:pt x="415" y="237"/>
                    <a:pt x="427" y="229"/>
                    <a:pt x="436" y="219"/>
                  </a:cubicBezTo>
                  <a:cubicBezTo>
                    <a:pt x="444" y="209"/>
                    <a:pt x="450" y="198"/>
                    <a:pt x="453" y="187"/>
                  </a:cubicBezTo>
                  <a:cubicBezTo>
                    <a:pt x="456" y="176"/>
                    <a:pt x="457" y="166"/>
                    <a:pt x="457" y="158"/>
                  </a:cubicBezTo>
                  <a:cubicBezTo>
                    <a:pt x="457" y="152"/>
                    <a:pt x="456" y="145"/>
                    <a:pt x="454" y="137"/>
                  </a:cubicBezTo>
                  <a:cubicBezTo>
                    <a:pt x="453" y="128"/>
                    <a:pt x="449" y="121"/>
                    <a:pt x="443" y="113"/>
                  </a:cubicBezTo>
                  <a:cubicBezTo>
                    <a:pt x="436" y="105"/>
                    <a:pt x="427" y="99"/>
                    <a:pt x="415" y="94"/>
                  </a:cubicBezTo>
                  <a:cubicBezTo>
                    <a:pt x="402" y="89"/>
                    <a:pt x="385" y="86"/>
                    <a:pt x="364" y="86"/>
                  </a:cubicBezTo>
                  <a:lnTo>
                    <a:pt x="213" y="86"/>
                  </a:lnTo>
                  <a:lnTo>
                    <a:pt x="178" y="254"/>
                  </a:lnTo>
                  <a:close/>
                  <a:moveTo>
                    <a:pt x="126" y="0"/>
                  </a:moveTo>
                  <a:lnTo>
                    <a:pt x="386" y="0"/>
                  </a:lnTo>
                  <a:cubicBezTo>
                    <a:pt x="426" y="0"/>
                    <a:pt x="458" y="5"/>
                    <a:pt x="482" y="16"/>
                  </a:cubicBezTo>
                  <a:cubicBezTo>
                    <a:pt x="505" y="27"/>
                    <a:pt x="523" y="40"/>
                    <a:pt x="535" y="54"/>
                  </a:cubicBezTo>
                  <a:cubicBezTo>
                    <a:pt x="547" y="69"/>
                    <a:pt x="555" y="85"/>
                    <a:pt x="558" y="101"/>
                  </a:cubicBezTo>
                  <a:cubicBezTo>
                    <a:pt x="561" y="117"/>
                    <a:pt x="563" y="131"/>
                    <a:pt x="563" y="142"/>
                  </a:cubicBezTo>
                  <a:cubicBezTo>
                    <a:pt x="563" y="160"/>
                    <a:pt x="560" y="177"/>
                    <a:pt x="555" y="193"/>
                  </a:cubicBezTo>
                  <a:cubicBezTo>
                    <a:pt x="550" y="209"/>
                    <a:pt x="542" y="224"/>
                    <a:pt x="532" y="236"/>
                  </a:cubicBezTo>
                  <a:cubicBezTo>
                    <a:pt x="522" y="249"/>
                    <a:pt x="509" y="260"/>
                    <a:pt x="495" y="269"/>
                  </a:cubicBezTo>
                  <a:cubicBezTo>
                    <a:pt x="481" y="277"/>
                    <a:pt x="465" y="283"/>
                    <a:pt x="447" y="286"/>
                  </a:cubicBezTo>
                  <a:lnTo>
                    <a:pt x="447" y="288"/>
                  </a:lnTo>
                  <a:cubicBezTo>
                    <a:pt x="478" y="297"/>
                    <a:pt x="501" y="313"/>
                    <a:pt x="516" y="334"/>
                  </a:cubicBezTo>
                  <a:cubicBezTo>
                    <a:pt x="531" y="356"/>
                    <a:pt x="538" y="383"/>
                    <a:pt x="538" y="415"/>
                  </a:cubicBezTo>
                  <a:cubicBezTo>
                    <a:pt x="538" y="430"/>
                    <a:pt x="535" y="449"/>
                    <a:pt x="529" y="471"/>
                  </a:cubicBezTo>
                  <a:cubicBezTo>
                    <a:pt x="522" y="493"/>
                    <a:pt x="511" y="513"/>
                    <a:pt x="494" y="534"/>
                  </a:cubicBezTo>
                  <a:cubicBezTo>
                    <a:pt x="478" y="554"/>
                    <a:pt x="455" y="570"/>
                    <a:pt x="425" y="584"/>
                  </a:cubicBezTo>
                  <a:cubicBezTo>
                    <a:pt x="396" y="598"/>
                    <a:pt x="358" y="605"/>
                    <a:pt x="311" y="605"/>
                  </a:cubicBez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94"/>
            <p:cNvSpPr>
              <a:spLocks noEditPoints="1"/>
            </p:cNvSpPr>
            <p:nvPr userDrawn="1"/>
          </p:nvSpPr>
          <p:spPr bwMode="auto">
            <a:xfrm>
              <a:off x="739775" y="1865313"/>
              <a:ext cx="87313" cy="93663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475" y="0"/>
                </a:cxn>
                <a:cxn ang="0">
                  <a:pos x="580" y="605"/>
                </a:cxn>
                <a:cxn ang="0">
                  <a:pos x="472" y="605"/>
                </a:cxn>
                <a:cxn ang="0">
                  <a:pos x="447" y="445"/>
                </a:cxn>
                <a:cxn ang="0">
                  <a:pos x="207" y="445"/>
                </a:cxn>
                <a:cxn ang="0">
                  <a:pos x="114" y="605"/>
                </a:cxn>
                <a:cxn ang="0">
                  <a:pos x="0" y="605"/>
                </a:cxn>
                <a:cxn ang="0">
                  <a:pos x="363" y="0"/>
                </a:cxn>
                <a:cxn ang="0">
                  <a:pos x="399" y="107"/>
                </a:cxn>
                <a:cxn ang="0">
                  <a:pos x="397" y="107"/>
                </a:cxn>
                <a:cxn ang="0">
                  <a:pos x="252" y="365"/>
                </a:cxn>
                <a:cxn ang="0">
                  <a:pos x="436" y="365"/>
                </a:cxn>
                <a:cxn ang="0">
                  <a:pos x="399" y="107"/>
                </a:cxn>
              </a:cxnLst>
              <a:rect l="0" t="0" r="r" b="b"/>
              <a:pathLst>
                <a:path w="580" h="605">
                  <a:moveTo>
                    <a:pt x="363" y="0"/>
                  </a:moveTo>
                  <a:lnTo>
                    <a:pt x="475" y="0"/>
                  </a:lnTo>
                  <a:lnTo>
                    <a:pt x="580" y="605"/>
                  </a:lnTo>
                  <a:lnTo>
                    <a:pt x="472" y="605"/>
                  </a:lnTo>
                  <a:lnTo>
                    <a:pt x="447" y="445"/>
                  </a:lnTo>
                  <a:lnTo>
                    <a:pt x="207" y="445"/>
                  </a:lnTo>
                  <a:lnTo>
                    <a:pt x="114" y="605"/>
                  </a:lnTo>
                  <a:lnTo>
                    <a:pt x="0" y="605"/>
                  </a:lnTo>
                  <a:lnTo>
                    <a:pt x="363" y="0"/>
                  </a:lnTo>
                  <a:close/>
                  <a:moveTo>
                    <a:pt x="399" y="107"/>
                  </a:moveTo>
                  <a:lnTo>
                    <a:pt x="397" y="107"/>
                  </a:lnTo>
                  <a:lnTo>
                    <a:pt x="252" y="365"/>
                  </a:lnTo>
                  <a:lnTo>
                    <a:pt x="436" y="365"/>
                  </a:lnTo>
                  <a:lnTo>
                    <a:pt x="399" y="1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95"/>
            <p:cNvSpPr>
              <a:spLocks/>
            </p:cNvSpPr>
            <p:nvPr userDrawn="1"/>
          </p:nvSpPr>
          <p:spPr bwMode="auto">
            <a:xfrm>
              <a:off x="868363" y="18637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96"/>
            <p:cNvSpPr>
              <a:spLocks/>
            </p:cNvSpPr>
            <p:nvPr userDrawn="1"/>
          </p:nvSpPr>
          <p:spPr bwMode="auto">
            <a:xfrm>
              <a:off x="952500" y="1865313"/>
              <a:ext cx="115888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Freeform 97"/>
            <p:cNvSpPr>
              <a:spLocks noEditPoints="1"/>
            </p:cNvSpPr>
            <p:nvPr userDrawn="1"/>
          </p:nvSpPr>
          <p:spPr bwMode="auto">
            <a:xfrm>
              <a:off x="1066800" y="18891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98"/>
            <p:cNvSpPr>
              <a:spLocks/>
            </p:cNvSpPr>
            <p:nvPr userDrawn="1"/>
          </p:nvSpPr>
          <p:spPr bwMode="auto">
            <a:xfrm>
              <a:off x="1138238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99"/>
            <p:cNvSpPr>
              <a:spLocks noEditPoints="1"/>
            </p:cNvSpPr>
            <p:nvPr userDrawn="1"/>
          </p:nvSpPr>
          <p:spPr bwMode="auto">
            <a:xfrm>
              <a:off x="1211263" y="18891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Freeform 100"/>
            <p:cNvSpPr>
              <a:spLocks noEditPoints="1"/>
            </p:cNvSpPr>
            <p:nvPr userDrawn="1"/>
          </p:nvSpPr>
          <p:spPr bwMode="auto">
            <a:xfrm>
              <a:off x="1282700" y="18891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Freeform 101"/>
            <p:cNvSpPr>
              <a:spLocks noEditPoints="1"/>
            </p:cNvSpPr>
            <p:nvPr userDrawn="1"/>
          </p:nvSpPr>
          <p:spPr bwMode="auto">
            <a:xfrm>
              <a:off x="1363663" y="18891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1" name="Freeform 102"/>
            <p:cNvSpPr>
              <a:spLocks/>
            </p:cNvSpPr>
            <p:nvPr userDrawn="1"/>
          </p:nvSpPr>
          <p:spPr bwMode="auto">
            <a:xfrm>
              <a:off x="1431925" y="1889125"/>
              <a:ext cx="1079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2" name="Freeform 103"/>
            <p:cNvSpPr>
              <a:spLocks noEditPoints="1"/>
            </p:cNvSpPr>
            <p:nvPr userDrawn="1"/>
          </p:nvSpPr>
          <p:spPr bwMode="auto">
            <a:xfrm>
              <a:off x="1549400" y="18891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Freeform 104"/>
            <p:cNvSpPr>
              <a:spLocks/>
            </p:cNvSpPr>
            <p:nvPr userDrawn="1"/>
          </p:nvSpPr>
          <p:spPr bwMode="auto">
            <a:xfrm>
              <a:off x="1619250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4" name="Freeform 105"/>
            <p:cNvSpPr>
              <a:spLocks/>
            </p:cNvSpPr>
            <p:nvPr userDrawn="1"/>
          </p:nvSpPr>
          <p:spPr bwMode="auto">
            <a:xfrm>
              <a:off x="1697038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5" name="Freeform 106"/>
            <p:cNvSpPr>
              <a:spLocks/>
            </p:cNvSpPr>
            <p:nvPr userDrawn="1"/>
          </p:nvSpPr>
          <p:spPr bwMode="auto">
            <a:xfrm>
              <a:off x="1770063" y="18637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Freeform 107"/>
            <p:cNvSpPr>
              <a:spLocks/>
            </p:cNvSpPr>
            <p:nvPr userDrawn="1"/>
          </p:nvSpPr>
          <p:spPr bwMode="auto">
            <a:xfrm>
              <a:off x="1854200" y="1865313"/>
              <a:ext cx="115888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Freeform 108"/>
            <p:cNvSpPr>
              <a:spLocks noEditPoints="1"/>
            </p:cNvSpPr>
            <p:nvPr userDrawn="1"/>
          </p:nvSpPr>
          <p:spPr bwMode="auto">
            <a:xfrm>
              <a:off x="1968500" y="18891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Freeform 109"/>
            <p:cNvSpPr>
              <a:spLocks/>
            </p:cNvSpPr>
            <p:nvPr userDrawn="1"/>
          </p:nvSpPr>
          <p:spPr bwMode="auto">
            <a:xfrm>
              <a:off x="2039938" y="1889125"/>
              <a:ext cx="52388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Freeform 110"/>
            <p:cNvSpPr>
              <a:spLocks/>
            </p:cNvSpPr>
            <p:nvPr userDrawn="1"/>
          </p:nvSpPr>
          <p:spPr bwMode="auto">
            <a:xfrm>
              <a:off x="2087563" y="1865313"/>
              <a:ext cx="714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51" y="342"/>
                </a:cxn>
                <a:cxn ang="0">
                  <a:pos x="152" y="344"/>
                </a:cxn>
                <a:cxn ang="0">
                  <a:pos x="351" y="167"/>
                </a:cxn>
                <a:cxn ang="0">
                  <a:pos x="472" y="167"/>
                </a:cxn>
                <a:cxn ang="0">
                  <a:pos x="279" y="328"/>
                </a:cxn>
                <a:cxn ang="0">
                  <a:pos x="386" y="605"/>
                </a:cxn>
                <a:cxn ang="0">
                  <a:pos x="279" y="605"/>
                </a:cxn>
                <a:cxn ang="0">
                  <a:pos x="202" y="392"/>
                </a:cxn>
                <a:cxn ang="0">
                  <a:pos x="128" y="456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472" h="605">
                  <a:moveTo>
                    <a:pt x="125" y="0"/>
                  </a:moveTo>
                  <a:lnTo>
                    <a:pt x="222" y="0"/>
                  </a:lnTo>
                  <a:lnTo>
                    <a:pt x="151" y="342"/>
                  </a:lnTo>
                  <a:lnTo>
                    <a:pt x="152" y="344"/>
                  </a:lnTo>
                  <a:lnTo>
                    <a:pt x="351" y="167"/>
                  </a:lnTo>
                  <a:lnTo>
                    <a:pt x="472" y="167"/>
                  </a:lnTo>
                  <a:lnTo>
                    <a:pt x="279" y="328"/>
                  </a:lnTo>
                  <a:lnTo>
                    <a:pt x="386" y="605"/>
                  </a:lnTo>
                  <a:lnTo>
                    <a:pt x="279" y="605"/>
                  </a:lnTo>
                  <a:lnTo>
                    <a:pt x="202" y="392"/>
                  </a:lnTo>
                  <a:lnTo>
                    <a:pt x="128" y="456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Freeform 111"/>
            <p:cNvSpPr>
              <a:spLocks noEditPoints="1"/>
            </p:cNvSpPr>
            <p:nvPr userDrawn="1"/>
          </p:nvSpPr>
          <p:spPr bwMode="auto">
            <a:xfrm>
              <a:off x="2157413" y="18891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1" name="Freeform 112"/>
            <p:cNvSpPr>
              <a:spLocks/>
            </p:cNvSpPr>
            <p:nvPr userDrawn="1"/>
          </p:nvSpPr>
          <p:spPr bwMode="auto">
            <a:xfrm>
              <a:off x="2230438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2" name="Freeform 113"/>
            <p:cNvSpPr>
              <a:spLocks noEditPoints="1"/>
            </p:cNvSpPr>
            <p:nvPr userDrawn="1"/>
          </p:nvSpPr>
          <p:spPr bwMode="auto">
            <a:xfrm>
              <a:off x="2268538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Freeform 114"/>
            <p:cNvSpPr>
              <a:spLocks/>
            </p:cNvSpPr>
            <p:nvPr userDrawn="1"/>
          </p:nvSpPr>
          <p:spPr bwMode="auto">
            <a:xfrm>
              <a:off x="2300288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Freeform 115"/>
            <p:cNvSpPr>
              <a:spLocks noEditPoints="1"/>
            </p:cNvSpPr>
            <p:nvPr userDrawn="1"/>
          </p:nvSpPr>
          <p:spPr bwMode="auto">
            <a:xfrm>
              <a:off x="2373313" y="18891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Freeform 116"/>
            <p:cNvSpPr>
              <a:spLocks/>
            </p:cNvSpPr>
            <p:nvPr userDrawn="1"/>
          </p:nvSpPr>
          <p:spPr bwMode="auto">
            <a:xfrm>
              <a:off x="2484438" y="18637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Freeform 117"/>
            <p:cNvSpPr>
              <a:spLocks noEditPoints="1"/>
            </p:cNvSpPr>
            <p:nvPr userDrawn="1"/>
          </p:nvSpPr>
          <p:spPr bwMode="auto">
            <a:xfrm>
              <a:off x="2570163" y="1865313"/>
              <a:ext cx="841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368" y="0"/>
                </a:cxn>
                <a:cxn ang="0">
                  <a:pos x="448" y="10"/>
                </a:cxn>
                <a:cxn ang="0">
                  <a:pos x="501" y="35"/>
                </a:cxn>
                <a:cxn ang="0">
                  <a:pos x="534" y="71"/>
                </a:cxn>
                <a:cxn ang="0">
                  <a:pos x="550" y="111"/>
                </a:cxn>
                <a:cxn ang="0">
                  <a:pos x="556" y="151"/>
                </a:cxn>
                <a:cxn ang="0">
                  <a:pos x="557" y="185"/>
                </a:cxn>
                <a:cxn ang="0">
                  <a:pos x="556" y="200"/>
                </a:cxn>
                <a:cxn ang="0">
                  <a:pos x="548" y="235"/>
                </a:cxn>
                <a:cxn ang="0">
                  <a:pos x="528" y="280"/>
                </a:cxn>
                <a:cxn ang="0">
                  <a:pos x="490" y="325"/>
                </a:cxn>
                <a:cxn ang="0">
                  <a:pos x="428" y="359"/>
                </a:cxn>
                <a:cxn ang="0">
                  <a:pos x="335" y="373"/>
                </a:cxn>
                <a:cxn ang="0">
                  <a:pos x="154" y="373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  <a:cxn ang="0">
                  <a:pos x="171" y="287"/>
                </a:cxn>
                <a:cxn ang="0">
                  <a:pos x="332" y="287"/>
                </a:cxn>
                <a:cxn ang="0">
                  <a:pos x="390" y="276"/>
                </a:cxn>
                <a:cxn ang="0">
                  <a:pos x="427" y="249"/>
                </a:cxn>
                <a:cxn ang="0">
                  <a:pos x="445" y="211"/>
                </a:cxn>
                <a:cxn ang="0">
                  <a:pos x="451" y="169"/>
                </a:cxn>
                <a:cxn ang="0">
                  <a:pos x="447" y="142"/>
                </a:cxn>
                <a:cxn ang="0">
                  <a:pos x="433" y="115"/>
                </a:cxn>
                <a:cxn ang="0">
                  <a:pos x="402" y="94"/>
                </a:cxn>
                <a:cxn ang="0">
                  <a:pos x="350" y="86"/>
                </a:cxn>
                <a:cxn ang="0">
                  <a:pos x="213" y="86"/>
                </a:cxn>
                <a:cxn ang="0">
                  <a:pos x="171" y="287"/>
                </a:cxn>
              </a:cxnLst>
              <a:rect l="0" t="0" r="r" b="b"/>
              <a:pathLst>
                <a:path w="557" h="605">
                  <a:moveTo>
                    <a:pt x="125" y="0"/>
                  </a:moveTo>
                  <a:lnTo>
                    <a:pt x="368" y="0"/>
                  </a:lnTo>
                  <a:cubicBezTo>
                    <a:pt x="400" y="0"/>
                    <a:pt x="426" y="3"/>
                    <a:pt x="448" y="10"/>
                  </a:cubicBezTo>
                  <a:cubicBezTo>
                    <a:pt x="469" y="16"/>
                    <a:pt x="487" y="25"/>
                    <a:pt x="501" y="35"/>
                  </a:cubicBezTo>
                  <a:cubicBezTo>
                    <a:pt x="515" y="46"/>
                    <a:pt x="526" y="57"/>
                    <a:pt x="534" y="71"/>
                  </a:cubicBezTo>
                  <a:cubicBezTo>
                    <a:pt x="541" y="84"/>
                    <a:pt x="547" y="98"/>
                    <a:pt x="550" y="111"/>
                  </a:cubicBezTo>
                  <a:cubicBezTo>
                    <a:pt x="554" y="125"/>
                    <a:pt x="556" y="139"/>
                    <a:pt x="556" y="151"/>
                  </a:cubicBezTo>
                  <a:cubicBezTo>
                    <a:pt x="557" y="164"/>
                    <a:pt x="557" y="175"/>
                    <a:pt x="557" y="185"/>
                  </a:cubicBezTo>
                  <a:cubicBezTo>
                    <a:pt x="557" y="185"/>
                    <a:pt x="557" y="190"/>
                    <a:pt x="556" y="200"/>
                  </a:cubicBezTo>
                  <a:cubicBezTo>
                    <a:pt x="555" y="210"/>
                    <a:pt x="552" y="221"/>
                    <a:pt x="548" y="235"/>
                  </a:cubicBezTo>
                  <a:cubicBezTo>
                    <a:pt x="544" y="249"/>
                    <a:pt x="537" y="264"/>
                    <a:pt x="528" y="280"/>
                  </a:cubicBezTo>
                  <a:cubicBezTo>
                    <a:pt x="519" y="296"/>
                    <a:pt x="506" y="311"/>
                    <a:pt x="490" y="325"/>
                  </a:cubicBezTo>
                  <a:cubicBezTo>
                    <a:pt x="474" y="339"/>
                    <a:pt x="453" y="350"/>
                    <a:pt x="428" y="359"/>
                  </a:cubicBezTo>
                  <a:cubicBezTo>
                    <a:pt x="403" y="368"/>
                    <a:pt x="372" y="373"/>
                    <a:pt x="335" y="373"/>
                  </a:cubicBezTo>
                  <a:lnTo>
                    <a:pt x="154" y="373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  <a:moveTo>
                    <a:pt x="171" y="287"/>
                  </a:moveTo>
                  <a:lnTo>
                    <a:pt x="332" y="287"/>
                  </a:lnTo>
                  <a:cubicBezTo>
                    <a:pt x="355" y="287"/>
                    <a:pt x="375" y="283"/>
                    <a:pt x="390" y="276"/>
                  </a:cubicBezTo>
                  <a:cubicBezTo>
                    <a:pt x="406" y="269"/>
                    <a:pt x="418" y="260"/>
                    <a:pt x="427" y="249"/>
                  </a:cubicBezTo>
                  <a:cubicBezTo>
                    <a:pt x="436" y="237"/>
                    <a:pt x="442" y="225"/>
                    <a:pt x="445" y="211"/>
                  </a:cubicBezTo>
                  <a:cubicBezTo>
                    <a:pt x="449" y="197"/>
                    <a:pt x="451" y="183"/>
                    <a:pt x="451" y="169"/>
                  </a:cubicBezTo>
                  <a:cubicBezTo>
                    <a:pt x="451" y="161"/>
                    <a:pt x="450" y="152"/>
                    <a:pt x="447" y="142"/>
                  </a:cubicBezTo>
                  <a:cubicBezTo>
                    <a:pt x="445" y="133"/>
                    <a:pt x="440" y="123"/>
                    <a:pt x="433" y="115"/>
                  </a:cubicBezTo>
                  <a:cubicBezTo>
                    <a:pt x="426" y="106"/>
                    <a:pt x="416" y="99"/>
                    <a:pt x="402" y="94"/>
                  </a:cubicBezTo>
                  <a:cubicBezTo>
                    <a:pt x="389" y="89"/>
                    <a:pt x="372" y="86"/>
                    <a:pt x="350" y="86"/>
                  </a:cubicBezTo>
                  <a:lnTo>
                    <a:pt x="213" y="86"/>
                  </a:lnTo>
                  <a:lnTo>
                    <a:pt x="171" y="2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Freeform 118"/>
            <p:cNvSpPr>
              <a:spLocks/>
            </p:cNvSpPr>
            <p:nvPr userDrawn="1"/>
          </p:nvSpPr>
          <p:spPr bwMode="auto">
            <a:xfrm>
              <a:off x="2657475" y="18923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Freeform 119"/>
            <p:cNvSpPr>
              <a:spLocks noEditPoints="1"/>
            </p:cNvSpPr>
            <p:nvPr userDrawn="1"/>
          </p:nvSpPr>
          <p:spPr bwMode="auto">
            <a:xfrm>
              <a:off x="2728913" y="1865313"/>
              <a:ext cx="71438" cy="95250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77" y="217"/>
                </a:cxn>
                <a:cxn ang="0">
                  <a:pos x="179" y="218"/>
                </a:cxn>
                <a:cxn ang="0">
                  <a:pos x="312" y="155"/>
                </a:cxn>
                <a:cxn ang="0">
                  <a:pos x="382" y="169"/>
                </a:cxn>
                <a:cxn ang="0">
                  <a:pos x="434" y="206"/>
                </a:cxn>
                <a:cxn ang="0">
                  <a:pos x="466" y="264"/>
                </a:cxn>
                <a:cxn ang="0">
                  <a:pos x="477" y="336"/>
                </a:cxn>
                <a:cxn ang="0">
                  <a:pos x="463" y="438"/>
                </a:cxn>
                <a:cxn ang="0">
                  <a:pos x="419" y="528"/>
                </a:cxn>
                <a:cxn ang="0">
                  <a:pos x="347" y="592"/>
                </a:cxn>
                <a:cxn ang="0">
                  <a:pos x="247" y="617"/>
                </a:cxn>
                <a:cxn ang="0">
                  <a:pos x="161" y="598"/>
                </a:cxn>
                <a:cxn ang="0">
                  <a:pos x="103" y="531"/>
                </a:cxn>
                <a:cxn ang="0">
                  <a:pos x="101" y="531"/>
                </a:cxn>
                <a:cxn ang="0">
                  <a:pos x="88" y="605"/>
                </a:cxn>
                <a:cxn ang="0">
                  <a:pos x="0" y="605"/>
                </a:cxn>
                <a:cxn ang="0">
                  <a:pos x="125" y="0"/>
                </a:cxn>
                <a:cxn ang="0">
                  <a:pos x="278" y="231"/>
                </a:cxn>
                <a:cxn ang="0">
                  <a:pos x="214" y="250"/>
                </a:cxn>
                <a:cxn ang="0">
                  <a:pos x="169" y="298"/>
                </a:cxn>
                <a:cxn ang="0">
                  <a:pos x="142" y="362"/>
                </a:cxn>
                <a:cxn ang="0">
                  <a:pos x="133" y="431"/>
                </a:cxn>
                <a:cxn ang="0">
                  <a:pos x="157" y="511"/>
                </a:cxn>
                <a:cxn ang="0">
                  <a:pos x="235" y="541"/>
                </a:cxn>
                <a:cxn ang="0">
                  <a:pos x="299" y="522"/>
                </a:cxn>
                <a:cxn ang="0">
                  <a:pos x="344" y="475"/>
                </a:cxn>
                <a:cxn ang="0">
                  <a:pos x="371" y="411"/>
                </a:cxn>
                <a:cxn ang="0">
                  <a:pos x="380" y="342"/>
                </a:cxn>
                <a:cxn ang="0">
                  <a:pos x="355" y="261"/>
                </a:cxn>
                <a:cxn ang="0">
                  <a:pos x="278" y="231"/>
                </a:cxn>
              </a:cxnLst>
              <a:rect l="0" t="0" r="r" b="b"/>
              <a:pathLst>
                <a:path w="477" h="617">
                  <a:moveTo>
                    <a:pt x="125" y="0"/>
                  </a:moveTo>
                  <a:lnTo>
                    <a:pt x="222" y="0"/>
                  </a:lnTo>
                  <a:lnTo>
                    <a:pt x="177" y="217"/>
                  </a:lnTo>
                  <a:lnTo>
                    <a:pt x="179" y="218"/>
                  </a:lnTo>
                  <a:cubicBezTo>
                    <a:pt x="212" y="176"/>
                    <a:pt x="256" y="155"/>
                    <a:pt x="312" y="155"/>
                  </a:cubicBezTo>
                  <a:cubicBezTo>
                    <a:pt x="338" y="155"/>
                    <a:pt x="361" y="160"/>
                    <a:pt x="382" y="169"/>
                  </a:cubicBezTo>
                  <a:cubicBezTo>
                    <a:pt x="402" y="178"/>
                    <a:pt x="420" y="190"/>
                    <a:pt x="434" y="206"/>
                  </a:cubicBezTo>
                  <a:cubicBezTo>
                    <a:pt x="448" y="222"/>
                    <a:pt x="459" y="241"/>
                    <a:pt x="466" y="264"/>
                  </a:cubicBezTo>
                  <a:cubicBezTo>
                    <a:pt x="473" y="286"/>
                    <a:pt x="477" y="310"/>
                    <a:pt x="477" y="336"/>
                  </a:cubicBezTo>
                  <a:cubicBezTo>
                    <a:pt x="477" y="370"/>
                    <a:pt x="472" y="404"/>
                    <a:pt x="463" y="438"/>
                  </a:cubicBezTo>
                  <a:cubicBezTo>
                    <a:pt x="453" y="471"/>
                    <a:pt x="439" y="501"/>
                    <a:pt x="419" y="528"/>
                  </a:cubicBezTo>
                  <a:cubicBezTo>
                    <a:pt x="400" y="555"/>
                    <a:pt x="376" y="576"/>
                    <a:pt x="347" y="592"/>
                  </a:cubicBezTo>
                  <a:cubicBezTo>
                    <a:pt x="319" y="609"/>
                    <a:pt x="285" y="617"/>
                    <a:pt x="247" y="617"/>
                  </a:cubicBezTo>
                  <a:cubicBezTo>
                    <a:pt x="214" y="617"/>
                    <a:pt x="185" y="611"/>
                    <a:pt x="161" y="598"/>
                  </a:cubicBezTo>
                  <a:cubicBezTo>
                    <a:pt x="137" y="585"/>
                    <a:pt x="117" y="563"/>
                    <a:pt x="103" y="531"/>
                  </a:cubicBezTo>
                  <a:lnTo>
                    <a:pt x="101" y="531"/>
                  </a:lnTo>
                  <a:lnTo>
                    <a:pt x="88" y="605"/>
                  </a:lnTo>
                  <a:lnTo>
                    <a:pt x="0" y="605"/>
                  </a:lnTo>
                  <a:lnTo>
                    <a:pt x="125" y="0"/>
                  </a:lnTo>
                  <a:close/>
                  <a:moveTo>
                    <a:pt x="278" y="231"/>
                  </a:moveTo>
                  <a:cubicBezTo>
                    <a:pt x="253" y="231"/>
                    <a:pt x="232" y="237"/>
                    <a:pt x="214" y="250"/>
                  </a:cubicBezTo>
                  <a:cubicBezTo>
                    <a:pt x="196" y="262"/>
                    <a:pt x="181" y="278"/>
                    <a:pt x="169" y="298"/>
                  </a:cubicBezTo>
                  <a:cubicBezTo>
                    <a:pt x="157" y="317"/>
                    <a:pt x="148" y="339"/>
                    <a:pt x="142" y="362"/>
                  </a:cubicBezTo>
                  <a:cubicBezTo>
                    <a:pt x="136" y="386"/>
                    <a:pt x="133" y="409"/>
                    <a:pt x="133" y="431"/>
                  </a:cubicBezTo>
                  <a:cubicBezTo>
                    <a:pt x="133" y="465"/>
                    <a:pt x="141" y="491"/>
                    <a:pt x="157" y="511"/>
                  </a:cubicBezTo>
                  <a:cubicBezTo>
                    <a:pt x="174" y="531"/>
                    <a:pt x="200" y="541"/>
                    <a:pt x="235" y="541"/>
                  </a:cubicBezTo>
                  <a:cubicBezTo>
                    <a:pt x="259" y="541"/>
                    <a:pt x="281" y="535"/>
                    <a:pt x="299" y="522"/>
                  </a:cubicBezTo>
                  <a:cubicBezTo>
                    <a:pt x="317" y="510"/>
                    <a:pt x="332" y="494"/>
                    <a:pt x="344" y="475"/>
                  </a:cubicBezTo>
                  <a:cubicBezTo>
                    <a:pt x="356" y="455"/>
                    <a:pt x="365" y="434"/>
                    <a:pt x="371" y="411"/>
                  </a:cubicBezTo>
                  <a:cubicBezTo>
                    <a:pt x="377" y="387"/>
                    <a:pt x="380" y="364"/>
                    <a:pt x="380" y="342"/>
                  </a:cubicBezTo>
                  <a:cubicBezTo>
                    <a:pt x="380" y="308"/>
                    <a:pt x="372" y="281"/>
                    <a:pt x="355" y="261"/>
                  </a:cubicBezTo>
                  <a:cubicBezTo>
                    <a:pt x="339" y="241"/>
                    <a:pt x="313" y="231"/>
                    <a:pt x="278" y="2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Freeform 120"/>
            <p:cNvSpPr>
              <a:spLocks/>
            </p:cNvSpPr>
            <p:nvPr userDrawn="1"/>
          </p:nvSpPr>
          <p:spPr bwMode="auto">
            <a:xfrm>
              <a:off x="2806700" y="18653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Freeform 121"/>
            <p:cNvSpPr>
              <a:spLocks noEditPoints="1"/>
            </p:cNvSpPr>
            <p:nvPr userDrawn="1"/>
          </p:nvSpPr>
          <p:spPr bwMode="auto">
            <a:xfrm>
              <a:off x="2838450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Freeform 122"/>
            <p:cNvSpPr>
              <a:spLocks/>
            </p:cNvSpPr>
            <p:nvPr userDrawn="1"/>
          </p:nvSpPr>
          <p:spPr bwMode="auto">
            <a:xfrm>
              <a:off x="2871788" y="18891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2" name="Freeform 123"/>
            <p:cNvSpPr>
              <a:spLocks noEditPoints="1"/>
            </p:cNvSpPr>
            <p:nvPr userDrawn="1"/>
          </p:nvSpPr>
          <p:spPr bwMode="auto">
            <a:xfrm>
              <a:off x="2978150" y="1865313"/>
              <a:ext cx="88900" cy="93663"/>
            </a:xfrm>
            <a:custGeom>
              <a:avLst/>
              <a:gdLst/>
              <a:ahLst/>
              <a:cxnLst>
                <a:cxn ang="0">
                  <a:pos x="176" y="276"/>
                </a:cxn>
                <a:cxn ang="0">
                  <a:pos x="331" y="276"/>
                </a:cxn>
                <a:cxn ang="0">
                  <a:pos x="436" y="247"/>
                </a:cxn>
                <a:cxn ang="0">
                  <a:pos x="472" y="165"/>
                </a:cxn>
                <a:cxn ang="0">
                  <a:pos x="463" y="125"/>
                </a:cxn>
                <a:cxn ang="0">
                  <a:pos x="439" y="100"/>
                </a:cxn>
                <a:cxn ang="0">
                  <a:pos x="404" y="89"/>
                </a:cxn>
                <a:cxn ang="0">
                  <a:pos x="364" y="86"/>
                </a:cxn>
                <a:cxn ang="0">
                  <a:pos x="215" y="86"/>
                </a:cxn>
                <a:cxn ang="0">
                  <a:pos x="176" y="276"/>
                </a:cxn>
                <a:cxn ang="0">
                  <a:pos x="125" y="0"/>
                </a:cxn>
                <a:cxn ang="0">
                  <a:pos x="387" y="0"/>
                </a:cxn>
                <a:cxn ang="0">
                  <a:pos x="439" y="3"/>
                </a:cxn>
                <a:cxn ang="0">
                  <a:pos x="502" y="22"/>
                </a:cxn>
                <a:cxn ang="0">
                  <a:pos x="556" y="68"/>
                </a:cxn>
                <a:cxn ang="0">
                  <a:pos x="578" y="154"/>
                </a:cxn>
                <a:cxn ang="0">
                  <a:pos x="542" y="267"/>
                </a:cxn>
                <a:cxn ang="0">
                  <a:pos x="441" y="319"/>
                </a:cxn>
                <a:cxn ang="0">
                  <a:pos x="441" y="321"/>
                </a:cxn>
                <a:cxn ang="0">
                  <a:pos x="492" y="363"/>
                </a:cxn>
                <a:cxn ang="0">
                  <a:pos x="505" y="430"/>
                </a:cxn>
                <a:cxn ang="0">
                  <a:pos x="500" y="492"/>
                </a:cxn>
                <a:cxn ang="0">
                  <a:pos x="496" y="555"/>
                </a:cxn>
                <a:cxn ang="0">
                  <a:pos x="498" y="580"/>
                </a:cxn>
                <a:cxn ang="0">
                  <a:pos x="507" y="605"/>
                </a:cxn>
                <a:cxn ang="0">
                  <a:pos x="396" y="605"/>
                </a:cxn>
                <a:cxn ang="0">
                  <a:pos x="390" y="582"/>
                </a:cxn>
                <a:cxn ang="0">
                  <a:pos x="389" y="558"/>
                </a:cxn>
                <a:cxn ang="0">
                  <a:pos x="394" y="492"/>
                </a:cxn>
                <a:cxn ang="0">
                  <a:pos x="399" y="426"/>
                </a:cxn>
                <a:cxn ang="0">
                  <a:pos x="389" y="386"/>
                </a:cxn>
                <a:cxn ang="0">
                  <a:pos x="363" y="365"/>
                </a:cxn>
                <a:cxn ang="0">
                  <a:pos x="327" y="357"/>
                </a:cxn>
                <a:cxn ang="0">
                  <a:pos x="286" y="356"/>
                </a:cxn>
                <a:cxn ang="0">
                  <a:pos x="159" y="356"/>
                </a:cxn>
                <a:cxn ang="0">
                  <a:pos x="108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578" h="605">
                  <a:moveTo>
                    <a:pt x="176" y="276"/>
                  </a:moveTo>
                  <a:lnTo>
                    <a:pt x="331" y="276"/>
                  </a:lnTo>
                  <a:cubicBezTo>
                    <a:pt x="377" y="276"/>
                    <a:pt x="411" y="266"/>
                    <a:pt x="436" y="247"/>
                  </a:cubicBezTo>
                  <a:cubicBezTo>
                    <a:pt x="460" y="228"/>
                    <a:pt x="472" y="201"/>
                    <a:pt x="472" y="165"/>
                  </a:cubicBezTo>
                  <a:cubicBezTo>
                    <a:pt x="472" y="149"/>
                    <a:pt x="469" y="135"/>
                    <a:pt x="463" y="125"/>
                  </a:cubicBezTo>
                  <a:cubicBezTo>
                    <a:pt x="457" y="114"/>
                    <a:pt x="449" y="106"/>
                    <a:pt x="439" y="100"/>
                  </a:cubicBezTo>
                  <a:cubicBezTo>
                    <a:pt x="429" y="95"/>
                    <a:pt x="417" y="91"/>
                    <a:pt x="404" y="89"/>
                  </a:cubicBezTo>
                  <a:cubicBezTo>
                    <a:pt x="391" y="87"/>
                    <a:pt x="378" y="86"/>
                    <a:pt x="364" y="86"/>
                  </a:cubicBezTo>
                  <a:lnTo>
                    <a:pt x="215" y="86"/>
                  </a:lnTo>
                  <a:lnTo>
                    <a:pt x="176" y="276"/>
                  </a:lnTo>
                  <a:close/>
                  <a:moveTo>
                    <a:pt x="125" y="0"/>
                  </a:moveTo>
                  <a:lnTo>
                    <a:pt x="387" y="0"/>
                  </a:lnTo>
                  <a:cubicBezTo>
                    <a:pt x="400" y="0"/>
                    <a:pt x="417" y="1"/>
                    <a:pt x="439" y="3"/>
                  </a:cubicBezTo>
                  <a:cubicBezTo>
                    <a:pt x="460" y="6"/>
                    <a:pt x="481" y="12"/>
                    <a:pt x="502" y="22"/>
                  </a:cubicBezTo>
                  <a:cubicBezTo>
                    <a:pt x="523" y="32"/>
                    <a:pt x="541" y="48"/>
                    <a:pt x="556" y="68"/>
                  </a:cubicBezTo>
                  <a:cubicBezTo>
                    <a:pt x="571" y="89"/>
                    <a:pt x="578" y="118"/>
                    <a:pt x="578" y="154"/>
                  </a:cubicBezTo>
                  <a:cubicBezTo>
                    <a:pt x="578" y="202"/>
                    <a:pt x="566" y="240"/>
                    <a:pt x="542" y="267"/>
                  </a:cubicBezTo>
                  <a:cubicBezTo>
                    <a:pt x="517" y="294"/>
                    <a:pt x="484" y="311"/>
                    <a:pt x="441" y="319"/>
                  </a:cubicBezTo>
                  <a:lnTo>
                    <a:pt x="441" y="321"/>
                  </a:lnTo>
                  <a:cubicBezTo>
                    <a:pt x="466" y="330"/>
                    <a:pt x="483" y="344"/>
                    <a:pt x="492" y="363"/>
                  </a:cubicBezTo>
                  <a:cubicBezTo>
                    <a:pt x="501" y="382"/>
                    <a:pt x="505" y="404"/>
                    <a:pt x="505" y="430"/>
                  </a:cubicBezTo>
                  <a:cubicBezTo>
                    <a:pt x="505" y="451"/>
                    <a:pt x="503" y="472"/>
                    <a:pt x="500" y="492"/>
                  </a:cubicBezTo>
                  <a:cubicBezTo>
                    <a:pt x="497" y="513"/>
                    <a:pt x="495" y="534"/>
                    <a:pt x="496" y="555"/>
                  </a:cubicBezTo>
                  <a:cubicBezTo>
                    <a:pt x="496" y="564"/>
                    <a:pt x="497" y="572"/>
                    <a:pt x="498" y="580"/>
                  </a:cubicBezTo>
                  <a:cubicBezTo>
                    <a:pt x="499" y="589"/>
                    <a:pt x="502" y="597"/>
                    <a:pt x="507" y="605"/>
                  </a:cubicBezTo>
                  <a:lnTo>
                    <a:pt x="396" y="605"/>
                  </a:lnTo>
                  <a:cubicBezTo>
                    <a:pt x="393" y="597"/>
                    <a:pt x="391" y="589"/>
                    <a:pt x="390" y="582"/>
                  </a:cubicBezTo>
                  <a:cubicBezTo>
                    <a:pt x="389" y="575"/>
                    <a:pt x="389" y="567"/>
                    <a:pt x="389" y="558"/>
                  </a:cubicBezTo>
                  <a:cubicBezTo>
                    <a:pt x="389" y="536"/>
                    <a:pt x="391" y="514"/>
                    <a:pt x="394" y="492"/>
                  </a:cubicBezTo>
                  <a:cubicBezTo>
                    <a:pt x="397" y="470"/>
                    <a:pt x="399" y="448"/>
                    <a:pt x="399" y="426"/>
                  </a:cubicBezTo>
                  <a:cubicBezTo>
                    <a:pt x="399" y="409"/>
                    <a:pt x="396" y="395"/>
                    <a:pt x="389" y="386"/>
                  </a:cubicBezTo>
                  <a:cubicBezTo>
                    <a:pt x="383" y="376"/>
                    <a:pt x="374" y="369"/>
                    <a:pt x="363" y="365"/>
                  </a:cubicBezTo>
                  <a:cubicBezTo>
                    <a:pt x="353" y="361"/>
                    <a:pt x="341" y="358"/>
                    <a:pt x="327" y="357"/>
                  </a:cubicBezTo>
                  <a:cubicBezTo>
                    <a:pt x="313" y="356"/>
                    <a:pt x="300" y="356"/>
                    <a:pt x="286" y="356"/>
                  </a:cubicBezTo>
                  <a:lnTo>
                    <a:pt x="159" y="356"/>
                  </a:lnTo>
                  <a:lnTo>
                    <a:pt x="108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3" name="Freeform 124"/>
            <p:cNvSpPr>
              <a:spLocks noEditPoints="1"/>
            </p:cNvSpPr>
            <p:nvPr userDrawn="1"/>
          </p:nvSpPr>
          <p:spPr bwMode="auto">
            <a:xfrm>
              <a:off x="3070225" y="18891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" name="Freeform 125"/>
            <p:cNvSpPr>
              <a:spLocks/>
            </p:cNvSpPr>
            <p:nvPr userDrawn="1"/>
          </p:nvSpPr>
          <p:spPr bwMode="auto">
            <a:xfrm>
              <a:off x="3140075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" name="Freeform 126"/>
            <p:cNvSpPr>
              <a:spLocks noEditPoints="1"/>
            </p:cNvSpPr>
            <p:nvPr userDrawn="1"/>
          </p:nvSpPr>
          <p:spPr bwMode="auto">
            <a:xfrm>
              <a:off x="3171825" y="18891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6" name="Freeform 127"/>
            <p:cNvSpPr>
              <a:spLocks/>
            </p:cNvSpPr>
            <p:nvPr userDrawn="1"/>
          </p:nvSpPr>
          <p:spPr bwMode="auto">
            <a:xfrm>
              <a:off x="3246438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7" name="Freeform 128"/>
            <p:cNvSpPr>
              <a:spLocks noEditPoints="1"/>
            </p:cNvSpPr>
            <p:nvPr userDrawn="1"/>
          </p:nvSpPr>
          <p:spPr bwMode="auto">
            <a:xfrm>
              <a:off x="3286125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8" name="Freeform 129"/>
            <p:cNvSpPr>
              <a:spLocks noEditPoints="1"/>
            </p:cNvSpPr>
            <p:nvPr userDrawn="1"/>
          </p:nvSpPr>
          <p:spPr bwMode="auto">
            <a:xfrm>
              <a:off x="3319463" y="1889125"/>
              <a:ext cx="68263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9" name="Freeform 130"/>
            <p:cNvSpPr>
              <a:spLocks/>
            </p:cNvSpPr>
            <p:nvPr userDrawn="1"/>
          </p:nvSpPr>
          <p:spPr bwMode="auto">
            <a:xfrm>
              <a:off x="3394075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0" name="Freeform 131"/>
            <p:cNvSpPr>
              <a:spLocks/>
            </p:cNvSpPr>
            <p:nvPr userDrawn="1"/>
          </p:nvSpPr>
          <p:spPr bwMode="auto">
            <a:xfrm>
              <a:off x="3467100" y="18891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1" name="Freeform 132"/>
            <p:cNvSpPr>
              <a:spLocks/>
            </p:cNvSpPr>
            <p:nvPr userDrawn="1"/>
          </p:nvSpPr>
          <p:spPr bwMode="auto">
            <a:xfrm>
              <a:off x="3565525" y="1863725"/>
              <a:ext cx="52388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2" name="Freeform 133"/>
            <p:cNvSpPr>
              <a:spLocks noEditPoints="1"/>
            </p:cNvSpPr>
            <p:nvPr userDrawn="1"/>
          </p:nvSpPr>
          <p:spPr bwMode="auto">
            <a:xfrm>
              <a:off x="3651250" y="1865313"/>
              <a:ext cx="857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368" y="0"/>
                </a:cxn>
                <a:cxn ang="0">
                  <a:pos x="448" y="10"/>
                </a:cxn>
                <a:cxn ang="0">
                  <a:pos x="501" y="35"/>
                </a:cxn>
                <a:cxn ang="0">
                  <a:pos x="534" y="71"/>
                </a:cxn>
                <a:cxn ang="0">
                  <a:pos x="550" y="111"/>
                </a:cxn>
                <a:cxn ang="0">
                  <a:pos x="556" y="151"/>
                </a:cxn>
                <a:cxn ang="0">
                  <a:pos x="557" y="185"/>
                </a:cxn>
                <a:cxn ang="0">
                  <a:pos x="556" y="200"/>
                </a:cxn>
                <a:cxn ang="0">
                  <a:pos x="548" y="235"/>
                </a:cxn>
                <a:cxn ang="0">
                  <a:pos x="528" y="280"/>
                </a:cxn>
                <a:cxn ang="0">
                  <a:pos x="490" y="325"/>
                </a:cxn>
                <a:cxn ang="0">
                  <a:pos x="428" y="359"/>
                </a:cxn>
                <a:cxn ang="0">
                  <a:pos x="335" y="373"/>
                </a:cxn>
                <a:cxn ang="0">
                  <a:pos x="154" y="373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  <a:cxn ang="0">
                  <a:pos x="171" y="287"/>
                </a:cxn>
                <a:cxn ang="0">
                  <a:pos x="332" y="287"/>
                </a:cxn>
                <a:cxn ang="0">
                  <a:pos x="390" y="276"/>
                </a:cxn>
                <a:cxn ang="0">
                  <a:pos x="427" y="249"/>
                </a:cxn>
                <a:cxn ang="0">
                  <a:pos x="445" y="211"/>
                </a:cxn>
                <a:cxn ang="0">
                  <a:pos x="451" y="169"/>
                </a:cxn>
                <a:cxn ang="0">
                  <a:pos x="447" y="142"/>
                </a:cxn>
                <a:cxn ang="0">
                  <a:pos x="433" y="115"/>
                </a:cxn>
                <a:cxn ang="0">
                  <a:pos x="402" y="94"/>
                </a:cxn>
                <a:cxn ang="0">
                  <a:pos x="350" y="86"/>
                </a:cxn>
                <a:cxn ang="0">
                  <a:pos x="213" y="86"/>
                </a:cxn>
                <a:cxn ang="0">
                  <a:pos x="171" y="287"/>
                </a:cxn>
              </a:cxnLst>
              <a:rect l="0" t="0" r="r" b="b"/>
              <a:pathLst>
                <a:path w="557" h="605">
                  <a:moveTo>
                    <a:pt x="125" y="0"/>
                  </a:moveTo>
                  <a:lnTo>
                    <a:pt x="368" y="0"/>
                  </a:lnTo>
                  <a:cubicBezTo>
                    <a:pt x="400" y="0"/>
                    <a:pt x="426" y="3"/>
                    <a:pt x="448" y="10"/>
                  </a:cubicBezTo>
                  <a:cubicBezTo>
                    <a:pt x="469" y="16"/>
                    <a:pt x="487" y="25"/>
                    <a:pt x="501" y="35"/>
                  </a:cubicBezTo>
                  <a:cubicBezTo>
                    <a:pt x="515" y="46"/>
                    <a:pt x="526" y="57"/>
                    <a:pt x="534" y="71"/>
                  </a:cubicBezTo>
                  <a:cubicBezTo>
                    <a:pt x="541" y="84"/>
                    <a:pt x="547" y="98"/>
                    <a:pt x="550" y="111"/>
                  </a:cubicBezTo>
                  <a:cubicBezTo>
                    <a:pt x="554" y="125"/>
                    <a:pt x="556" y="139"/>
                    <a:pt x="556" y="151"/>
                  </a:cubicBezTo>
                  <a:cubicBezTo>
                    <a:pt x="557" y="164"/>
                    <a:pt x="557" y="175"/>
                    <a:pt x="557" y="185"/>
                  </a:cubicBezTo>
                  <a:cubicBezTo>
                    <a:pt x="557" y="185"/>
                    <a:pt x="557" y="190"/>
                    <a:pt x="556" y="200"/>
                  </a:cubicBezTo>
                  <a:cubicBezTo>
                    <a:pt x="555" y="210"/>
                    <a:pt x="552" y="221"/>
                    <a:pt x="548" y="235"/>
                  </a:cubicBezTo>
                  <a:cubicBezTo>
                    <a:pt x="544" y="249"/>
                    <a:pt x="537" y="264"/>
                    <a:pt x="528" y="280"/>
                  </a:cubicBezTo>
                  <a:cubicBezTo>
                    <a:pt x="519" y="296"/>
                    <a:pt x="506" y="311"/>
                    <a:pt x="490" y="325"/>
                  </a:cubicBezTo>
                  <a:cubicBezTo>
                    <a:pt x="474" y="339"/>
                    <a:pt x="453" y="350"/>
                    <a:pt x="428" y="359"/>
                  </a:cubicBezTo>
                  <a:cubicBezTo>
                    <a:pt x="403" y="368"/>
                    <a:pt x="372" y="373"/>
                    <a:pt x="335" y="373"/>
                  </a:cubicBezTo>
                  <a:lnTo>
                    <a:pt x="154" y="373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  <a:moveTo>
                    <a:pt x="171" y="287"/>
                  </a:moveTo>
                  <a:lnTo>
                    <a:pt x="332" y="287"/>
                  </a:lnTo>
                  <a:cubicBezTo>
                    <a:pt x="355" y="287"/>
                    <a:pt x="375" y="283"/>
                    <a:pt x="390" y="276"/>
                  </a:cubicBezTo>
                  <a:cubicBezTo>
                    <a:pt x="406" y="269"/>
                    <a:pt x="418" y="260"/>
                    <a:pt x="427" y="249"/>
                  </a:cubicBezTo>
                  <a:cubicBezTo>
                    <a:pt x="436" y="237"/>
                    <a:pt x="442" y="225"/>
                    <a:pt x="445" y="211"/>
                  </a:cubicBezTo>
                  <a:cubicBezTo>
                    <a:pt x="449" y="197"/>
                    <a:pt x="451" y="183"/>
                    <a:pt x="451" y="169"/>
                  </a:cubicBezTo>
                  <a:cubicBezTo>
                    <a:pt x="451" y="161"/>
                    <a:pt x="450" y="152"/>
                    <a:pt x="447" y="142"/>
                  </a:cubicBezTo>
                  <a:cubicBezTo>
                    <a:pt x="445" y="133"/>
                    <a:pt x="440" y="123"/>
                    <a:pt x="433" y="115"/>
                  </a:cubicBezTo>
                  <a:cubicBezTo>
                    <a:pt x="426" y="106"/>
                    <a:pt x="416" y="99"/>
                    <a:pt x="402" y="94"/>
                  </a:cubicBezTo>
                  <a:cubicBezTo>
                    <a:pt x="389" y="89"/>
                    <a:pt x="372" y="86"/>
                    <a:pt x="350" y="86"/>
                  </a:cubicBezTo>
                  <a:lnTo>
                    <a:pt x="213" y="86"/>
                  </a:lnTo>
                  <a:lnTo>
                    <a:pt x="171" y="2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3" name="Freeform 134"/>
            <p:cNvSpPr>
              <a:spLocks/>
            </p:cNvSpPr>
            <p:nvPr userDrawn="1"/>
          </p:nvSpPr>
          <p:spPr bwMode="auto">
            <a:xfrm>
              <a:off x="3735388" y="1865313"/>
              <a:ext cx="68263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74" y="228"/>
                </a:cxn>
                <a:cxn ang="0">
                  <a:pos x="176" y="228"/>
                </a:cxn>
                <a:cxn ang="0">
                  <a:pos x="240" y="175"/>
                </a:cxn>
                <a:cxn ang="0">
                  <a:pos x="320" y="155"/>
                </a:cxn>
                <a:cxn ang="0">
                  <a:pos x="417" y="186"/>
                </a:cxn>
                <a:cxn ang="0">
                  <a:pos x="448" y="271"/>
                </a:cxn>
                <a:cxn ang="0">
                  <a:pos x="447" y="298"/>
                </a:cxn>
                <a:cxn ang="0">
                  <a:pos x="444" y="325"/>
                </a:cxn>
                <a:cxn ang="0">
                  <a:pos x="385" y="605"/>
                </a:cxn>
                <a:cxn ang="0">
                  <a:pos x="289" y="605"/>
                </a:cxn>
                <a:cxn ang="0">
                  <a:pos x="345" y="334"/>
                </a:cxn>
                <a:cxn ang="0">
                  <a:pos x="349" y="313"/>
                </a:cxn>
                <a:cxn ang="0">
                  <a:pos x="351" y="294"/>
                </a:cxn>
                <a:cxn ang="0">
                  <a:pos x="351" y="278"/>
                </a:cxn>
                <a:cxn ang="0">
                  <a:pos x="345" y="257"/>
                </a:cxn>
                <a:cxn ang="0">
                  <a:pos x="325" y="239"/>
                </a:cxn>
                <a:cxn ang="0">
                  <a:pos x="284" y="231"/>
                </a:cxn>
                <a:cxn ang="0">
                  <a:pos x="233" y="243"/>
                </a:cxn>
                <a:cxn ang="0">
                  <a:pos x="193" y="273"/>
                </a:cxn>
                <a:cxn ang="0">
                  <a:pos x="164" y="315"/>
                </a:cxn>
                <a:cxn ang="0">
                  <a:pos x="146" y="368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448" h="605">
                  <a:moveTo>
                    <a:pt x="125" y="0"/>
                  </a:moveTo>
                  <a:lnTo>
                    <a:pt x="222" y="0"/>
                  </a:lnTo>
                  <a:lnTo>
                    <a:pt x="174" y="228"/>
                  </a:lnTo>
                  <a:lnTo>
                    <a:pt x="176" y="228"/>
                  </a:lnTo>
                  <a:cubicBezTo>
                    <a:pt x="192" y="207"/>
                    <a:pt x="214" y="189"/>
                    <a:pt x="240" y="175"/>
                  </a:cubicBezTo>
                  <a:cubicBezTo>
                    <a:pt x="266" y="162"/>
                    <a:pt x="292" y="155"/>
                    <a:pt x="320" y="155"/>
                  </a:cubicBezTo>
                  <a:cubicBezTo>
                    <a:pt x="364" y="155"/>
                    <a:pt x="396" y="165"/>
                    <a:pt x="417" y="186"/>
                  </a:cubicBezTo>
                  <a:cubicBezTo>
                    <a:pt x="438" y="207"/>
                    <a:pt x="448" y="236"/>
                    <a:pt x="448" y="271"/>
                  </a:cubicBezTo>
                  <a:cubicBezTo>
                    <a:pt x="448" y="279"/>
                    <a:pt x="448" y="288"/>
                    <a:pt x="447" y="298"/>
                  </a:cubicBezTo>
                  <a:cubicBezTo>
                    <a:pt x="446" y="308"/>
                    <a:pt x="445" y="317"/>
                    <a:pt x="444" y="325"/>
                  </a:cubicBezTo>
                  <a:lnTo>
                    <a:pt x="385" y="605"/>
                  </a:lnTo>
                  <a:lnTo>
                    <a:pt x="289" y="605"/>
                  </a:lnTo>
                  <a:lnTo>
                    <a:pt x="345" y="334"/>
                  </a:lnTo>
                  <a:cubicBezTo>
                    <a:pt x="346" y="327"/>
                    <a:pt x="348" y="320"/>
                    <a:pt x="349" y="313"/>
                  </a:cubicBezTo>
                  <a:cubicBezTo>
                    <a:pt x="351" y="306"/>
                    <a:pt x="351" y="300"/>
                    <a:pt x="351" y="294"/>
                  </a:cubicBezTo>
                  <a:cubicBezTo>
                    <a:pt x="351" y="290"/>
                    <a:pt x="351" y="285"/>
                    <a:pt x="351" y="278"/>
                  </a:cubicBezTo>
                  <a:cubicBezTo>
                    <a:pt x="351" y="271"/>
                    <a:pt x="349" y="264"/>
                    <a:pt x="345" y="257"/>
                  </a:cubicBezTo>
                  <a:cubicBezTo>
                    <a:pt x="341" y="250"/>
                    <a:pt x="334" y="244"/>
                    <a:pt x="325" y="239"/>
                  </a:cubicBezTo>
                  <a:cubicBezTo>
                    <a:pt x="315" y="234"/>
                    <a:pt x="302" y="231"/>
                    <a:pt x="284" y="231"/>
                  </a:cubicBezTo>
                  <a:cubicBezTo>
                    <a:pt x="265" y="231"/>
                    <a:pt x="248" y="235"/>
                    <a:pt x="233" y="243"/>
                  </a:cubicBezTo>
                  <a:cubicBezTo>
                    <a:pt x="218" y="251"/>
                    <a:pt x="205" y="262"/>
                    <a:pt x="193" y="273"/>
                  </a:cubicBezTo>
                  <a:cubicBezTo>
                    <a:pt x="182" y="285"/>
                    <a:pt x="172" y="299"/>
                    <a:pt x="164" y="315"/>
                  </a:cubicBezTo>
                  <a:cubicBezTo>
                    <a:pt x="156" y="332"/>
                    <a:pt x="149" y="349"/>
                    <a:pt x="146" y="368"/>
                  </a:cubicBez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4" name="Freeform 135"/>
            <p:cNvSpPr>
              <a:spLocks noEditPoints="1"/>
            </p:cNvSpPr>
            <p:nvPr userDrawn="1"/>
          </p:nvSpPr>
          <p:spPr bwMode="auto">
            <a:xfrm>
              <a:off x="3810000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5" name="Freeform 136"/>
            <p:cNvSpPr>
              <a:spLocks/>
            </p:cNvSpPr>
            <p:nvPr userDrawn="1"/>
          </p:nvSpPr>
          <p:spPr bwMode="auto">
            <a:xfrm>
              <a:off x="3840163" y="18653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6" name="Freeform 137"/>
            <p:cNvSpPr>
              <a:spLocks noEditPoints="1"/>
            </p:cNvSpPr>
            <p:nvPr userDrawn="1"/>
          </p:nvSpPr>
          <p:spPr bwMode="auto">
            <a:xfrm>
              <a:off x="3871913" y="18891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7" name="Freeform 138"/>
            <p:cNvSpPr>
              <a:spLocks/>
            </p:cNvSpPr>
            <p:nvPr userDrawn="1"/>
          </p:nvSpPr>
          <p:spPr bwMode="auto">
            <a:xfrm>
              <a:off x="3943350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8" name="Freeform 139"/>
            <p:cNvSpPr>
              <a:spLocks/>
            </p:cNvSpPr>
            <p:nvPr userDrawn="1"/>
          </p:nvSpPr>
          <p:spPr bwMode="auto">
            <a:xfrm>
              <a:off x="4021138" y="1871663"/>
              <a:ext cx="42863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9" name="Freeform 140"/>
            <p:cNvSpPr>
              <a:spLocks/>
            </p:cNvSpPr>
            <p:nvPr userDrawn="1"/>
          </p:nvSpPr>
          <p:spPr bwMode="auto">
            <a:xfrm>
              <a:off x="4060825" y="1865313"/>
              <a:ext cx="68263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74" y="228"/>
                </a:cxn>
                <a:cxn ang="0">
                  <a:pos x="176" y="228"/>
                </a:cxn>
                <a:cxn ang="0">
                  <a:pos x="240" y="175"/>
                </a:cxn>
                <a:cxn ang="0">
                  <a:pos x="320" y="155"/>
                </a:cxn>
                <a:cxn ang="0">
                  <a:pos x="417" y="186"/>
                </a:cxn>
                <a:cxn ang="0">
                  <a:pos x="448" y="271"/>
                </a:cxn>
                <a:cxn ang="0">
                  <a:pos x="447" y="298"/>
                </a:cxn>
                <a:cxn ang="0">
                  <a:pos x="444" y="325"/>
                </a:cxn>
                <a:cxn ang="0">
                  <a:pos x="385" y="605"/>
                </a:cxn>
                <a:cxn ang="0">
                  <a:pos x="289" y="605"/>
                </a:cxn>
                <a:cxn ang="0">
                  <a:pos x="345" y="334"/>
                </a:cxn>
                <a:cxn ang="0">
                  <a:pos x="349" y="313"/>
                </a:cxn>
                <a:cxn ang="0">
                  <a:pos x="351" y="294"/>
                </a:cxn>
                <a:cxn ang="0">
                  <a:pos x="351" y="278"/>
                </a:cxn>
                <a:cxn ang="0">
                  <a:pos x="345" y="257"/>
                </a:cxn>
                <a:cxn ang="0">
                  <a:pos x="325" y="239"/>
                </a:cxn>
                <a:cxn ang="0">
                  <a:pos x="284" y="231"/>
                </a:cxn>
                <a:cxn ang="0">
                  <a:pos x="233" y="243"/>
                </a:cxn>
                <a:cxn ang="0">
                  <a:pos x="193" y="273"/>
                </a:cxn>
                <a:cxn ang="0">
                  <a:pos x="164" y="315"/>
                </a:cxn>
                <a:cxn ang="0">
                  <a:pos x="146" y="368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448" h="605">
                  <a:moveTo>
                    <a:pt x="125" y="0"/>
                  </a:moveTo>
                  <a:lnTo>
                    <a:pt x="222" y="0"/>
                  </a:lnTo>
                  <a:lnTo>
                    <a:pt x="174" y="228"/>
                  </a:lnTo>
                  <a:lnTo>
                    <a:pt x="176" y="228"/>
                  </a:lnTo>
                  <a:cubicBezTo>
                    <a:pt x="192" y="207"/>
                    <a:pt x="214" y="189"/>
                    <a:pt x="240" y="175"/>
                  </a:cubicBezTo>
                  <a:cubicBezTo>
                    <a:pt x="266" y="162"/>
                    <a:pt x="292" y="155"/>
                    <a:pt x="320" y="155"/>
                  </a:cubicBezTo>
                  <a:cubicBezTo>
                    <a:pt x="364" y="155"/>
                    <a:pt x="396" y="165"/>
                    <a:pt x="417" y="186"/>
                  </a:cubicBezTo>
                  <a:cubicBezTo>
                    <a:pt x="438" y="207"/>
                    <a:pt x="448" y="236"/>
                    <a:pt x="448" y="271"/>
                  </a:cubicBezTo>
                  <a:cubicBezTo>
                    <a:pt x="448" y="279"/>
                    <a:pt x="448" y="288"/>
                    <a:pt x="447" y="298"/>
                  </a:cubicBezTo>
                  <a:cubicBezTo>
                    <a:pt x="446" y="308"/>
                    <a:pt x="445" y="317"/>
                    <a:pt x="444" y="325"/>
                  </a:cubicBezTo>
                  <a:lnTo>
                    <a:pt x="385" y="605"/>
                  </a:lnTo>
                  <a:lnTo>
                    <a:pt x="289" y="605"/>
                  </a:lnTo>
                  <a:lnTo>
                    <a:pt x="345" y="334"/>
                  </a:lnTo>
                  <a:cubicBezTo>
                    <a:pt x="346" y="327"/>
                    <a:pt x="348" y="320"/>
                    <a:pt x="349" y="313"/>
                  </a:cubicBezTo>
                  <a:cubicBezTo>
                    <a:pt x="351" y="306"/>
                    <a:pt x="351" y="300"/>
                    <a:pt x="351" y="294"/>
                  </a:cubicBezTo>
                  <a:cubicBezTo>
                    <a:pt x="351" y="290"/>
                    <a:pt x="351" y="285"/>
                    <a:pt x="351" y="278"/>
                  </a:cubicBezTo>
                  <a:cubicBezTo>
                    <a:pt x="351" y="271"/>
                    <a:pt x="349" y="264"/>
                    <a:pt x="345" y="257"/>
                  </a:cubicBezTo>
                  <a:cubicBezTo>
                    <a:pt x="341" y="250"/>
                    <a:pt x="334" y="244"/>
                    <a:pt x="325" y="239"/>
                  </a:cubicBezTo>
                  <a:cubicBezTo>
                    <a:pt x="315" y="234"/>
                    <a:pt x="302" y="231"/>
                    <a:pt x="284" y="231"/>
                  </a:cubicBezTo>
                  <a:cubicBezTo>
                    <a:pt x="265" y="231"/>
                    <a:pt x="248" y="235"/>
                    <a:pt x="233" y="243"/>
                  </a:cubicBezTo>
                  <a:cubicBezTo>
                    <a:pt x="218" y="251"/>
                    <a:pt x="205" y="262"/>
                    <a:pt x="193" y="273"/>
                  </a:cubicBezTo>
                  <a:cubicBezTo>
                    <a:pt x="182" y="285"/>
                    <a:pt x="172" y="299"/>
                    <a:pt x="164" y="315"/>
                  </a:cubicBezTo>
                  <a:cubicBezTo>
                    <a:pt x="156" y="332"/>
                    <a:pt x="149" y="349"/>
                    <a:pt x="146" y="368"/>
                  </a:cubicBez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0" name="Freeform 141"/>
            <p:cNvSpPr>
              <a:spLocks/>
            </p:cNvSpPr>
            <p:nvPr userDrawn="1"/>
          </p:nvSpPr>
          <p:spPr bwMode="auto">
            <a:xfrm>
              <a:off x="4135438" y="1889125"/>
              <a:ext cx="52388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1" name="Freeform 142"/>
            <p:cNvSpPr>
              <a:spLocks noEditPoints="1"/>
            </p:cNvSpPr>
            <p:nvPr userDrawn="1"/>
          </p:nvSpPr>
          <p:spPr bwMode="auto">
            <a:xfrm>
              <a:off x="4186238" y="18891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2" name="Freeform 143"/>
            <p:cNvSpPr>
              <a:spLocks noEditPoints="1"/>
            </p:cNvSpPr>
            <p:nvPr userDrawn="1"/>
          </p:nvSpPr>
          <p:spPr bwMode="auto">
            <a:xfrm>
              <a:off x="4254500" y="1889125"/>
              <a:ext cx="77788" cy="95250"/>
            </a:xfrm>
            <a:custGeom>
              <a:avLst/>
              <a:gdLst/>
              <a:ahLst/>
              <a:cxnLst>
                <a:cxn ang="0">
                  <a:pos x="170" y="273"/>
                </a:cxn>
                <a:cxn ang="0">
                  <a:pos x="175" y="317"/>
                </a:cxn>
                <a:cxn ang="0">
                  <a:pos x="192" y="353"/>
                </a:cxn>
                <a:cxn ang="0">
                  <a:pos x="222" y="377"/>
                </a:cxn>
                <a:cxn ang="0">
                  <a:pos x="266" y="386"/>
                </a:cxn>
                <a:cxn ang="0">
                  <a:pos x="333" y="369"/>
                </a:cxn>
                <a:cxn ang="0">
                  <a:pos x="380" y="323"/>
                </a:cxn>
                <a:cxn ang="0">
                  <a:pos x="407" y="260"/>
                </a:cxn>
                <a:cxn ang="0">
                  <a:pos x="416" y="191"/>
                </a:cxn>
                <a:cxn ang="0">
                  <a:pos x="410" y="146"/>
                </a:cxn>
                <a:cxn ang="0">
                  <a:pos x="393" y="110"/>
                </a:cxn>
                <a:cxn ang="0">
                  <a:pos x="363" y="85"/>
                </a:cxn>
                <a:cxn ang="0">
                  <a:pos x="319" y="76"/>
                </a:cxn>
                <a:cxn ang="0">
                  <a:pos x="252" y="94"/>
                </a:cxn>
                <a:cxn ang="0">
                  <a:pos x="206" y="140"/>
                </a:cxn>
                <a:cxn ang="0">
                  <a:pos x="178" y="204"/>
                </a:cxn>
                <a:cxn ang="0">
                  <a:pos x="170" y="273"/>
                </a:cxn>
                <a:cxn ang="0">
                  <a:pos x="124" y="12"/>
                </a:cxn>
                <a:cxn ang="0">
                  <a:pos x="220" y="12"/>
                </a:cxn>
                <a:cxn ang="0">
                  <a:pos x="207" y="68"/>
                </a:cxn>
                <a:cxn ang="0">
                  <a:pos x="209" y="69"/>
                </a:cxn>
                <a:cxn ang="0">
                  <a:pos x="269" y="18"/>
                </a:cxn>
                <a:cxn ang="0">
                  <a:pos x="347" y="0"/>
                </a:cxn>
                <a:cxn ang="0">
                  <a:pos x="419" y="14"/>
                </a:cxn>
                <a:cxn ang="0">
                  <a:pos x="471" y="51"/>
                </a:cxn>
                <a:cxn ang="0">
                  <a:pos x="502" y="109"/>
                </a:cxn>
                <a:cxn ang="0">
                  <a:pos x="513" y="181"/>
                </a:cxn>
                <a:cxn ang="0">
                  <a:pos x="499" y="282"/>
                </a:cxn>
                <a:cxn ang="0">
                  <a:pos x="458" y="372"/>
                </a:cxn>
                <a:cxn ang="0">
                  <a:pos x="388" y="437"/>
                </a:cxn>
                <a:cxn ang="0">
                  <a:pos x="289" y="462"/>
                </a:cxn>
                <a:cxn ang="0">
                  <a:pos x="203" y="445"/>
                </a:cxn>
                <a:cxn ang="0">
                  <a:pos x="145" y="382"/>
                </a:cxn>
                <a:cxn ang="0">
                  <a:pos x="144" y="382"/>
                </a:cxn>
                <a:cxn ang="0">
                  <a:pos x="96" y="612"/>
                </a:cxn>
                <a:cxn ang="0">
                  <a:pos x="0" y="612"/>
                </a:cxn>
                <a:cxn ang="0">
                  <a:pos x="124" y="12"/>
                </a:cxn>
              </a:cxnLst>
              <a:rect l="0" t="0" r="r" b="b"/>
              <a:pathLst>
                <a:path w="513" h="612">
                  <a:moveTo>
                    <a:pt x="170" y="273"/>
                  </a:moveTo>
                  <a:cubicBezTo>
                    <a:pt x="170" y="289"/>
                    <a:pt x="171" y="304"/>
                    <a:pt x="175" y="317"/>
                  </a:cubicBezTo>
                  <a:cubicBezTo>
                    <a:pt x="179" y="331"/>
                    <a:pt x="184" y="343"/>
                    <a:pt x="192" y="353"/>
                  </a:cubicBezTo>
                  <a:cubicBezTo>
                    <a:pt x="200" y="363"/>
                    <a:pt x="210" y="371"/>
                    <a:pt x="222" y="377"/>
                  </a:cubicBezTo>
                  <a:cubicBezTo>
                    <a:pt x="234" y="383"/>
                    <a:pt x="249" y="386"/>
                    <a:pt x="266" y="386"/>
                  </a:cubicBezTo>
                  <a:cubicBezTo>
                    <a:pt x="292" y="386"/>
                    <a:pt x="315" y="380"/>
                    <a:pt x="333" y="369"/>
                  </a:cubicBezTo>
                  <a:cubicBezTo>
                    <a:pt x="352" y="357"/>
                    <a:pt x="368" y="342"/>
                    <a:pt x="380" y="323"/>
                  </a:cubicBezTo>
                  <a:cubicBezTo>
                    <a:pt x="392" y="304"/>
                    <a:pt x="401" y="284"/>
                    <a:pt x="407" y="260"/>
                  </a:cubicBezTo>
                  <a:cubicBezTo>
                    <a:pt x="413" y="237"/>
                    <a:pt x="416" y="214"/>
                    <a:pt x="416" y="191"/>
                  </a:cubicBezTo>
                  <a:cubicBezTo>
                    <a:pt x="416" y="175"/>
                    <a:pt x="414" y="160"/>
                    <a:pt x="410" y="146"/>
                  </a:cubicBezTo>
                  <a:cubicBezTo>
                    <a:pt x="407" y="132"/>
                    <a:pt x="401" y="120"/>
                    <a:pt x="393" y="110"/>
                  </a:cubicBezTo>
                  <a:cubicBezTo>
                    <a:pt x="385" y="99"/>
                    <a:pt x="375" y="91"/>
                    <a:pt x="363" y="85"/>
                  </a:cubicBezTo>
                  <a:cubicBezTo>
                    <a:pt x="351" y="79"/>
                    <a:pt x="336" y="76"/>
                    <a:pt x="319" y="76"/>
                  </a:cubicBezTo>
                  <a:cubicBezTo>
                    <a:pt x="293" y="76"/>
                    <a:pt x="271" y="82"/>
                    <a:pt x="252" y="94"/>
                  </a:cubicBezTo>
                  <a:cubicBezTo>
                    <a:pt x="233" y="106"/>
                    <a:pt x="218" y="121"/>
                    <a:pt x="206" y="140"/>
                  </a:cubicBezTo>
                  <a:cubicBezTo>
                    <a:pt x="193" y="159"/>
                    <a:pt x="184" y="180"/>
                    <a:pt x="178" y="204"/>
                  </a:cubicBezTo>
                  <a:cubicBezTo>
                    <a:pt x="172" y="227"/>
                    <a:pt x="170" y="250"/>
                    <a:pt x="170" y="273"/>
                  </a:cubicBezTo>
                  <a:close/>
                  <a:moveTo>
                    <a:pt x="124" y="12"/>
                  </a:moveTo>
                  <a:lnTo>
                    <a:pt x="220" y="12"/>
                  </a:lnTo>
                  <a:lnTo>
                    <a:pt x="207" y="68"/>
                  </a:lnTo>
                  <a:lnTo>
                    <a:pt x="209" y="69"/>
                  </a:lnTo>
                  <a:cubicBezTo>
                    <a:pt x="224" y="47"/>
                    <a:pt x="244" y="30"/>
                    <a:pt x="269" y="18"/>
                  </a:cubicBezTo>
                  <a:cubicBezTo>
                    <a:pt x="294" y="6"/>
                    <a:pt x="320" y="0"/>
                    <a:pt x="347" y="0"/>
                  </a:cubicBezTo>
                  <a:cubicBezTo>
                    <a:pt x="374" y="0"/>
                    <a:pt x="398" y="5"/>
                    <a:pt x="419" y="14"/>
                  </a:cubicBezTo>
                  <a:cubicBezTo>
                    <a:pt x="440" y="23"/>
                    <a:pt x="457" y="35"/>
                    <a:pt x="471" y="51"/>
                  </a:cubicBezTo>
                  <a:cubicBezTo>
                    <a:pt x="485" y="67"/>
                    <a:pt x="495" y="87"/>
                    <a:pt x="502" y="109"/>
                  </a:cubicBezTo>
                  <a:cubicBezTo>
                    <a:pt x="509" y="131"/>
                    <a:pt x="513" y="155"/>
                    <a:pt x="513" y="181"/>
                  </a:cubicBezTo>
                  <a:cubicBezTo>
                    <a:pt x="513" y="215"/>
                    <a:pt x="508" y="248"/>
                    <a:pt x="499" y="282"/>
                  </a:cubicBezTo>
                  <a:cubicBezTo>
                    <a:pt x="490" y="315"/>
                    <a:pt x="477" y="346"/>
                    <a:pt x="458" y="372"/>
                  </a:cubicBezTo>
                  <a:cubicBezTo>
                    <a:pt x="439" y="399"/>
                    <a:pt x="416" y="420"/>
                    <a:pt x="388" y="437"/>
                  </a:cubicBezTo>
                  <a:cubicBezTo>
                    <a:pt x="359" y="454"/>
                    <a:pt x="326" y="462"/>
                    <a:pt x="289" y="462"/>
                  </a:cubicBezTo>
                  <a:cubicBezTo>
                    <a:pt x="256" y="462"/>
                    <a:pt x="228" y="456"/>
                    <a:pt x="203" y="445"/>
                  </a:cubicBezTo>
                  <a:cubicBezTo>
                    <a:pt x="178" y="434"/>
                    <a:pt x="159" y="413"/>
                    <a:pt x="145" y="382"/>
                  </a:cubicBezTo>
                  <a:lnTo>
                    <a:pt x="144" y="382"/>
                  </a:lnTo>
                  <a:lnTo>
                    <a:pt x="96" y="612"/>
                  </a:lnTo>
                  <a:lnTo>
                    <a:pt x="0" y="612"/>
                  </a:lnTo>
                  <a:lnTo>
                    <a:pt x="1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3" name="Freeform 144"/>
            <p:cNvSpPr>
              <a:spLocks/>
            </p:cNvSpPr>
            <p:nvPr userDrawn="1"/>
          </p:nvSpPr>
          <p:spPr bwMode="auto">
            <a:xfrm>
              <a:off x="4330700" y="1892300"/>
              <a:ext cx="76200" cy="93663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80" y="0"/>
                </a:cxn>
                <a:cxn ang="0">
                  <a:pos x="226" y="320"/>
                </a:cxn>
                <a:cxn ang="0">
                  <a:pos x="228" y="320"/>
                </a:cxn>
                <a:cxn ang="0">
                  <a:pos x="393" y="0"/>
                </a:cxn>
                <a:cxn ang="0">
                  <a:pos x="496" y="0"/>
                </a:cxn>
                <a:cxn ang="0">
                  <a:pos x="245" y="452"/>
                </a:cxn>
                <a:cxn ang="0">
                  <a:pos x="212" y="512"/>
                </a:cxn>
                <a:cxn ang="0">
                  <a:pos x="176" y="563"/>
                </a:cxn>
                <a:cxn ang="0">
                  <a:pos x="127" y="599"/>
                </a:cxn>
                <a:cxn ang="0">
                  <a:pos x="58" y="612"/>
                </a:cxn>
                <a:cxn ang="0">
                  <a:pos x="0" y="605"/>
                </a:cxn>
                <a:cxn ang="0">
                  <a:pos x="18" y="525"/>
                </a:cxn>
                <a:cxn ang="0">
                  <a:pos x="36" y="529"/>
                </a:cxn>
                <a:cxn ang="0">
                  <a:pos x="55" y="531"/>
                </a:cxn>
                <a:cxn ang="0">
                  <a:pos x="93" y="523"/>
                </a:cxn>
                <a:cxn ang="0">
                  <a:pos x="118" y="494"/>
                </a:cxn>
                <a:cxn ang="0">
                  <a:pos x="156" y="424"/>
                </a:cxn>
                <a:cxn ang="0">
                  <a:pos x="79" y="0"/>
                </a:cxn>
              </a:cxnLst>
              <a:rect l="0" t="0" r="r" b="b"/>
              <a:pathLst>
                <a:path w="496" h="612">
                  <a:moveTo>
                    <a:pt x="79" y="0"/>
                  </a:moveTo>
                  <a:lnTo>
                    <a:pt x="180" y="0"/>
                  </a:lnTo>
                  <a:lnTo>
                    <a:pt x="226" y="320"/>
                  </a:lnTo>
                  <a:lnTo>
                    <a:pt x="228" y="320"/>
                  </a:lnTo>
                  <a:lnTo>
                    <a:pt x="393" y="0"/>
                  </a:lnTo>
                  <a:lnTo>
                    <a:pt x="496" y="0"/>
                  </a:lnTo>
                  <a:lnTo>
                    <a:pt x="245" y="452"/>
                  </a:lnTo>
                  <a:cubicBezTo>
                    <a:pt x="234" y="473"/>
                    <a:pt x="223" y="493"/>
                    <a:pt x="212" y="512"/>
                  </a:cubicBezTo>
                  <a:cubicBezTo>
                    <a:pt x="202" y="531"/>
                    <a:pt x="189" y="548"/>
                    <a:pt x="176" y="563"/>
                  </a:cubicBezTo>
                  <a:cubicBezTo>
                    <a:pt x="162" y="578"/>
                    <a:pt x="145" y="590"/>
                    <a:pt x="127" y="599"/>
                  </a:cubicBezTo>
                  <a:cubicBezTo>
                    <a:pt x="108" y="608"/>
                    <a:pt x="85" y="612"/>
                    <a:pt x="58" y="612"/>
                  </a:cubicBezTo>
                  <a:cubicBezTo>
                    <a:pt x="40" y="612"/>
                    <a:pt x="21" y="610"/>
                    <a:pt x="0" y="605"/>
                  </a:cubicBezTo>
                  <a:lnTo>
                    <a:pt x="18" y="525"/>
                  </a:lnTo>
                  <a:cubicBezTo>
                    <a:pt x="24" y="526"/>
                    <a:pt x="30" y="528"/>
                    <a:pt x="36" y="529"/>
                  </a:cubicBezTo>
                  <a:cubicBezTo>
                    <a:pt x="42" y="531"/>
                    <a:pt x="49" y="531"/>
                    <a:pt x="55" y="531"/>
                  </a:cubicBezTo>
                  <a:cubicBezTo>
                    <a:pt x="70" y="531"/>
                    <a:pt x="82" y="529"/>
                    <a:pt x="93" y="523"/>
                  </a:cubicBezTo>
                  <a:cubicBezTo>
                    <a:pt x="103" y="518"/>
                    <a:pt x="111" y="508"/>
                    <a:pt x="118" y="494"/>
                  </a:cubicBezTo>
                  <a:lnTo>
                    <a:pt x="156" y="42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4" name="Freeform 145"/>
            <p:cNvSpPr>
              <a:spLocks noEditPoints="1"/>
            </p:cNvSpPr>
            <p:nvPr userDrawn="1"/>
          </p:nvSpPr>
          <p:spPr bwMode="auto">
            <a:xfrm>
              <a:off x="4438650" y="18891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5" name="Freeform 146"/>
            <p:cNvSpPr>
              <a:spLocks/>
            </p:cNvSpPr>
            <p:nvPr userDrawn="1"/>
          </p:nvSpPr>
          <p:spPr bwMode="auto">
            <a:xfrm>
              <a:off x="4510088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6" name="Freeform 147"/>
            <p:cNvSpPr>
              <a:spLocks noEditPoints="1"/>
            </p:cNvSpPr>
            <p:nvPr userDrawn="1"/>
          </p:nvSpPr>
          <p:spPr bwMode="auto">
            <a:xfrm>
              <a:off x="4587875" y="1865313"/>
              <a:ext cx="77788" cy="95250"/>
            </a:xfrm>
            <a:custGeom>
              <a:avLst/>
              <a:gdLst/>
              <a:ahLst/>
              <a:cxnLst>
                <a:cxn ang="0">
                  <a:pos x="388" y="605"/>
                </a:cxn>
                <a:cxn ang="0">
                  <a:pos x="296" y="605"/>
                </a:cxn>
                <a:cxn ang="0">
                  <a:pos x="309" y="546"/>
                </a:cxn>
                <a:cxn ang="0">
                  <a:pos x="307" y="544"/>
                </a:cxn>
                <a:cxn ang="0">
                  <a:pos x="244" y="602"/>
                </a:cxn>
                <a:cxn ang="0">
                  <a:pos x="170" y="617"/>
                </a:cxn>
                <a:cxn ang="0">
                  <a:pos x="123" y="612"/>
                </a:cxn>
                <a:cxn ang="0">
                  <a:pos x="66" y="589"/>
                </a:cxn>
                <a:cxn ang="0">
                  <a:pos x="19" y="535"/>
                </a:cxn>
                <a:cxn ang="0">
                  <a:pos x="0" y="437"/>
                </a:cxn>
                <a:cxn ang="0">
                  <a:pos x="16" y="333"/>
                </a:cxn>
                <a:cxn ang="0">
                  <a:pos x="63" y="243"/>
                </a:cxn>
                <a:cxn ang="0">
                  <a:pos x="137" y="179"/>
                </a:cxn>
                <a:cxn ang="0">
                  <a:pos x="238" y="155"/>
                </a:cxn>
                <a:cxn ang="0">
                  <a:pos x="318" y="171"/>
                </a:cxn>
                <a:cxn ang="0">
                  <a:pos x="370" y="227"/>
                </a:cxn>
                <a:cxn ang="0">
                  <a:pos x="372" y="227"/>
                </a:cxn>
                <a:cxn ang="0">
                  <a:pos x="420" y="0"/>
                </a:cxn>
                <a:cxn ang="0">
                  <a:pos x="517" y="0"/>
                </a:cxn>
                <a:cxn ang="0">
                  <a:pos x="388" y="605"/>
                </a:cxn>
                <a:cxn ang="0">
                  <a:pos x="347" y="336"/>
                </a:cxn>
                <a:cxn ang="0">
                  <a:pos x="341" y="296"/>
                </a:cxn>
                <a:cxn ang="0">
                  <a:pos x="324" y="262"/>
                </a:cxn>
                <a:cxn ang="0">
                  <a:pos x="294" y="239"/>
                </a:cxn>
                <a:cxn ang="0">
                  <a:pos x="250" y="231"/>
                </a:cxn>
                <a:cxn ang="0">
                  <a:pos x="181" y="249"/>
                </a:cxn>
                <a:cxn ang="0">
                  <a:pos x="133" y="297"/>
                </a:cxn>
                <a:cxn ang="0">
                  <a:pos x="106" y="364"/>
                </a:cxn>
                <a:cxn ang="0">
                  <a:pos x="97" y="437"/>
                </a:cxn>
                <a:cxn ang="0">
                  <a:pos x="122" y="514"/>
                </a:cxn>
                <a:cxn ang="0">
                  <a:pos x="197" y="541"/>
                </a:cxn>
                <a:cxn ang="0">
                  <a:pos x="262" y="521"/>
                </a:cxn>
                <a:cxn ang="0">
                  <a:pos x="309" y="472"/>
                </a:cxn>
                <a:cxn ang="0">
                  <a:pos x="338" y="406"/>
                </a:cxn>
                <a:cxn ang="0">
                  <a:pos x="347" y="336"/>
                </a:cxn>
              </a:cxnLst>
              <a:rect l="0" t="0" r="r" b="b"/>
              <a:pathLst>
                <a:path w="517" h="617">
                  <a:moveTo>
                    <a:pt x="388" y="605"/>
                  </a:moveTo>
                  <a:lnTo>
                    <a:pt x="296" y="605"/>
                  </a:lnTo>
                  <a:lnTo>
                    <a:pt x="309" y="546"/>
                  </a:lnTo>
                  <a:lnTo>
                    <a:pt x="307" y="544"/>
                  </a:lnTo>
                  <a:cubicBezTo>
                    <a:pt x="288" y="573"/>
                    <a:pt x="267" y="592"/>
                    <a:pt x="244" y="602"/>
                  </a:cubicBezTo>
                  <a:cubicBezTo>
                    <a:pt x="221" y="612"/>
                    <a:pt x="196" y="617"/>
                    <a:pt x="170" y="617"/>
                  </a:cubicBezTo>
                  <a:cubicBezTo>
                    <a:pt x="158" y="617"/>
                    <a:pt x="142" y="615"/>
                    <a:pt x="123" y="612"/>
                  </a:cubicBezTo>
                  <a:cubicBezTo>
                    <a:pt x="104" y="609"/>
                    <a:pt x="85" y="601"/>
                    <a:pt x="66" y="589"/>
                  </a:cubicBezTo>
                  <a:cubicBezTo>
                    <a:pt x="48" y="576"/>
                    <a:pt x="32" y="559"/>
                    <a:pt x="19" y="535"/>
                  </a:cubicBezTo>
                  <a:cubicBezTo>
                    <a:pt x="6" y="511"/>
                    <a:pt x="0" y="479"/>
                    <a:pt x="0" y="437"/>
                  </a:cubicBezTo>
                  <a:cubicBezTo>
                    <a:pt x="0" y="402"/>
                    <a:pt x="5" y="367"/>
                    <a:pt x="16" y="333"/>
                  </a:cubicBezTo>
                  <a:cubicBezTo>
                    <a:pt x="27" y="300"/>
                    <a:pt x="42" y="270"/>
                    <a:pt x="63" y="243"/>
                  </a:cubicBezTo>
                  <a:cubicBezTo>
                    <a:pt x="83" y="217"/>
                    <a:pt x="108" y="195"/>
                    <a:pt x="137" y="179"/>
                  </a:cubicBezTo>
                  <a:cubicBezTo>
                    <a:pt x="167" y="163"/>
                    <a:pt x="200" y="155"/>
                    <a:pt x="238" y="155"/>
                  </a:cubicBezTo>
                  <a:cubicBezTo>
                    <a:pt x="267" y="155"/>
                    <a:pt x="294" y="160"/>
                    <a:pt x="318" y="171"/>
                  </a:cubicBezTo>
                  <a:cubicBezTo>
                    <a:pt x="341" y="182"/>
                    <a:pt x="359" y="200"/>
                    <a:pt x="370" y="227"/>
                  </a:cubicBezTo>
                  <a:lnTo>
                    <a:pt x="372" y="227"/>
                  </a:lnTo>
                  <a:lnTo>
                    <a:pt x="420" y="0"/>
                  </a:lnTo>
                  <a:lnTo>
                    <a:pt x="517" y="0"/>
                  </a:lnTo>
                  <a:lnTo>
                    <a:pt x="388" y="605"/>
                  </a:lnTo>
                  <a:close/>
                  <a:moveTo>
                    <a:pt x="347" y="336"/>
                  </a:moveTo>
                  <a:cubicBezTo>
                    <a:pt x="347" y="322"/>
                    <a:pt x="345" y="309"/>
                    <a:pt x="341" y="296"/>
                  </a:cubicBezTo>
                  <a:cubicBezTo>
                    <a:pt x="338" y="283"/>
                    <a:pt x="332" y="271"/>
                    <a:pt x="324" y="262"/>
                  </a:cubicBezTo>
                  <a:cubicBezTo>
                    <a:pt x="317" y="253"/>
                    <a:pt x="307" y="245"/>
                    <a:pt x="294" y="239"/>
                  </a:cubicBezTo>
                  <a:cubicBezTo>
                    <a:pt x="282" y="234"/>
                    <a:pt x="267" y="231"/>
                    <a:pt x="250" y="231"/>
                  </a:cubicBezTo>
                  <a:cubicBezTo>
                    <a:pt x="223" y="231"/>
                    <a:pt x="200" y="237"/>
                    <a:pt x="181" y="249"/>
                  </a:cubicBezTo>
                  <a:cubicBezTo>
                    <a:pt x="162" y="261"/>
                    <a:pt x="146" y="277"/>
                    <a:pt x="133" y="297"/>
                  </a:cubicBezTo>
                  <a:cubicBezTo>
                    <a:pt x="121" y="317"/>
                    <a:pt x="112" y="339"/>
                    <a:pt x="106" y="364"/>
                  </a:cubicBezTo>
                  <a:cubicBezTo>
                    <a:pt x="100" y="389"/>
                    <a:pt x="97" y="413"/>
                    <a:pt x="97" y="437"/>
                  </a:cubicBezTo>
                  <a:cubicBezTo>
                    <a:pt x="97" y="470"/>
                    <a:pt x="105" y="496"/>
                    <a:pt x="122" y="514"/>
                  </a:cubicBezTo>
                  <a:cubicBezTo>
                    <a:pt x="139" y="532"/>
                    <a:pt x="164" y="541"/>
                    <a:pt x="197" y="541"/>
                  </a:cubicBezTo>
                  <a:cubicBezTo>
                    <a:pt x="222" y="541"/>
                    <a:pt x="244" y="534"/>
                    <a:pt x="262" y="521"/>
                  </a:cubicBezTo>
                  <a:cubicBezTo>
                    <a:pt x="281" y="508"/>
                    <a:pt x="296" y="492"/>
                    <a:pt x="309" y="472"/>
                  </a:cubicBezTo>
                  <a:cubicBezTo>
                    <a:pt x="322" y="452"/>
                    <a:pt x="331" y="430"/>
                    <a:pt x="338" y="406"/>
                  </a:cubicBezTo>
                  <a:cubicBezTo>
                    <a:pt x="344" y="381"/>
                    <a:pt x="347" y="358"/>
                    <a:pt x="347" y="3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7" name="Freeform 148"/>
            <p:cNvSpPr>
              <a:spLocks/>
            </p:cNvSpPr>
            <p:nvPr userDrawn="1"/>
          </p:nvSpPr>
          <p:spPr bwMode="auto">
            <a:xfrm>
              <a:off x="4700588" y="1865313"/>
              <a:ext cx="95250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41" y="0"/>
                </a:cxn>
                <a:cxn ang="0">
                  <a:pos x="427" y="452"/>
                </a:cxn>
                <a:cxn ang="0">
                  <a:pos x="428" y="452"/>
                </a:cxn>
                <a:cxn ang="0">
                  <a:pos x="521" y="0"/>
                </a:cxn>
                <a:cxn ang="0">
                  <a:pos x="627" y="0"/>
                </a:cxn>
                <a:cxn ang="0">
                  <a:pos x="501" y="605"/>
                </a:cxn>
                <a:cxn ang="0">
                  <a:pos x="385" y="605"/>
                </a:cxn>
                <a:cxn ang="0">
                  <a:pos x="199" y="156"/>
                </a:cxn>
                <a:cxn ang="0">
                  <a:pos x="197" y="156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627" h="605">
                  <a:moveTo>
                    <a:pt x="125" y="0"/>
                  </a:moveTo>
                  <a:lnTo>
                    <a:pt x="241" y="0"/>
                  </a:lnTo>
                  <a:lnTo>
                    <a:pt x="427" y="452"/>
                  </a:lnTo>
                  <a:lnTo>
                    <a:pt x="428" y="452"/>
                  </a:lnTo>
                  <a:lnTo>
                    <a:pt x="521" y="0"/>
                  </a:lnTo>
                  <a:lnTo>
                    <a:pt x="627" y="0"/>
                  </a:lnTo>
                  <a:lnTo>
                    <a:pt x="501" y="605"/>
                  </a:lnTo>
                  <a:lnTo>
                    <a:pt x="385" y="605"/>
                  </a:lnTo>
                  <a:lnTo>
                    <a:pt x="199" y="156"/>
                  </a:lnTo>
                  <a:lnTo>
                    <a:pt x="197" y="156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8" name="Freeform 149"/>
            <p:cNvSpPr>
              <a:spLocks noEditPoints="1"/>
            </p:cNvSpPr>
            <p:nvPr userDrawn="1"/>
          </p:nvSpPr>
          <p:spPr bwMode="auto">
            <a:xfrm>
              <a:off x="4795838" y="18891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9" name="Freeform 150"/>
            <p:cNvSpPr>
              <a:spLocks/>
            </p:cNvSpPr>
            <p:nvPr userDrawn="1"/>
          </p:nvSpPr>
          <p:spPr bwMode="auto">
            <a:xfrm>
              <a:off x="4868863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0" name="Freeform 151"/>
            <p:cNvSpPr>
              <a:spLocks noEditPoints="1"/>
            </p:cNvSpPr>
            <p:nvPr userDrawn="1"/>
          </p:nvSpPr>
          <p:spPr bwMode="auto">
            <a:xfrm>
              <a:off x="4938713" y="1889125"/>
              <a:ext cx="77788" cy="95250"/>
            </a:xfrm>
            <a:custGeom>
              <a:avLst/>
              <a:gdLst/>
              <a:ahLst/>
              <a:cxnLst>
                <a:cxn ang="0">
                  <a:pos x="170" y="273"/>
                </a:cxn>
                <a:cxn ang="0">
                  <a:pos x="175" y="317"/>
                </a:cxn>
                <a:cxn ang="0">
                  <a:pos x="192" y="353"/>
                </a:cxn>
                <a:cxn ang="0">
                  <a:pos x="222" y="377"/>
                </a:cxn>
                <a:cxn ang="0">
                  <a:pos x="266" y="386"/>
                </a:cxn>
                <a:cxn ang="0">
                  <a:pos x="333" y="369"/>
                </a:cxn>
                <a:cxn ang="0">
                  <a:pos x="380" y="323"/>
                </a:cxn>
                <a:cxn ang="0">
                  <a:pos x="407" y="260"/>
                </a:cxn>
                <a:cxn ang="0">
                  <a:pos x="416" y="191"/>
                </a:cxn>
                <a:cxn ang="0">
                  <a:pos x="410" y="146"/>
                </a:cxn>
                <a:cxn ang="0">
                  <a:pos x="393" y="110"/>
                </a:cxn>
                <a:cxn ang="0">
                  <a:pos x="363" y="85"/>
                </a:cxn>
                <a:cxn ang="0">
                  <a:pos x="319" y="76"/>
                </a:cxn>
                <a:cxn ang="0">
                  <a:pos x="252" y="94"/>
                </a:cxn>
                <a:cxn ang="0">
                  <a:pos x="206" y="140"/>
                </a:cxn>
                <a:cxn ang="0">
                  <a:pos x="178" y="204"/>
                </a:cxn>
                <a:cxn ang="0">
                  <a:pos x="170" y="273"/>
                </a:cxn>
                <a:cxn ang="0">
                  <a:pos x="124" y="12"/>
                </a:cxn>
                <a:cxn ang="0">
                  <a:pos x="220" y="12"/>
                </a:cxn>
                <a:cxn ang="0">
                  <a:pos x="207" y="68"/>
                </a:cxn>
                <a:cxn ang="0">
                  <a:pos x="209" y="69"/>
                </a:cxn>
                <a:cxn ang="0">
                  <a:pos x="269" y="18"/>
                </a:cxn>
                <a:cxn ang="0">
                  <a:pos x="347" y="0"/>
                </a:cxn>
                <a:cxn ang="0">
                  <a:pos x="419" y="14"/>
                </a:cxn>
                <a:cxn ang="0">
                  <a:pos x="471" y="51"/>
                </a:cxn>
                <a:cxn ang="0">
                  <a:pos x="502" y="109"/>
                </a:cxn>
                <a:cxn ang="0">
                  <a:pos x="513" y="181"/>
                </a:cxn>
                <a:cxn ang="0">
                  <a:pos x="499" y="282"/>
                </a:cxn>
                <a:cxn ang="0">
                  <a:pos x="458" y="372"/>
                </a:cxn>
                <a:cxn ang="0">
                  <a:pos x="388" y="437"/>
                </a:cxn>
                <a:cxn ang="0">
                  <a:pos x="289" y="462"/>
                </a:cxn>
                <a:cxn ang="0">
                  <a:pos x="203" y="445"/>
                </a:cxn>
                <a:cxn ang="0">
                  <a:pos x="145" y="382"/>
                </a:cxn>
                <a:cxn ang="0">
                  <a:pos x="144" y="382"/>
                </a:cxn>
                <a:cxn ang="0">
                  <a:pos x="96" y="612"/>
                </a:cxn>
                <a:cxn ang="0">
                  <a:pos x="0" y="612"/>
                </a:cxn>
                <a:cxn ang="0">
                  <a:pos x="124" y="12"/>
                </a:cxn>
              </a:cxnLst>
              <a:rect l="0" t="0" r="r" b="b"/>
              <a:pathLst>
                <a:path w="513" h="612">
                  <a:moveTo>
                    <a:pt x="170" y="273"/>
                  </a:moveTo>
                  <a:cubicBezTo>
                    <a:pt x="170" y="289"/>
                    <a:pt x="171" y="304"/>
                    <a:pt x="175" y="317"/>
                  </a:cubicBezTo>
                  <a:cubicBezTo>
                    <a:pt x="179" y="331"/>
                    <a:pt x="184" y="343"/>
                    <a:pt x="192" y="353"/>
                  </a:cubicBezTo>
                  <a:cubicBezTo>
                    <a:pt x="200" y="363"/>
                    <a:pt x="210" y="371"/>
                    <a:pt x="222" y="377"/>
                  </a:cubicBezTo>
                  <a:cubicBezTo>
                    <a:pt x="234" y="383"/>
                    <a:pt x="249" y="386"/>
                    <a:pt x="266" y="386"/>
                  </a:cubicBezTo>
                  <a:cubicBezTo>
                    <a:pt x="292" y="386"/>
                    <a:pt x="315" y="380"/>
                    <a:pt x="333" y="369"/>
                  </a:cubicBezTo>
                  <a:cubicBezTo>
                    <a:pt x="352" y="357"/>
                    <a:pt x="368" y="342"/>
                    <a:pt x="380" y="323"/>
                  </a:cubicBezTo>
                  <a:cubicBezTo>
                    <a:pt x="392" y="304"/>
                    <a:pt x="401" y="284"/>
                    <a:pt x="407" y="260"/>
                  </a:cubicBezTo>
                  <a:cubicBezTo>
                    <a:pt x="413" y="237"/>
                    <a:pt x="416" y="214"/>
                    <a:pt x="416" y="191"/>
                  </a:cubicBezTo>
                  <a:cubicBezTo>
                    <a:pt x="416" y="175"/>
                    <a:pt x="414" y="160"/>
                    <a:pt x="410" y="146"/>
                  </a:cubicBezTo>
                  <a:cubicBezTo>
                    <a:pt x="407" y="132"/>
                    <a:pt x="401" y="120"/>
                    <a:pt x="393" y="110"/>
                  </a:cubicBezTo>
                  <a:cubicBezTo>
                    <a:pt x="385" y="99"/>
                    <a:pt x="375" y="91"/>
                    <a:pt x="363" y="85"/>
                  </a:cubicBezTo>
                  <a:cubicBezTo>
                    <a:pt x="351" y="79"/>
                    <a:pt x="336" y="76"/>
                    <a:pt x="319" y="76"/>
                  </a:cubicBezTo>
                  <a:cubicBezTo>
                    <a:pt x="293" y="76"/>
                    <a:pt x="271" y="82"/>
                    <a:pt x="252" y="94"/>
                  </a:cubicBezTo>
                  <a:cubicBezTo>
                    <a:pt x="233" y="106"/>
                    <a:pt x="218" y="121"/>
                    <a:pt x="206" y="140"/>
                  </a:cubicBezTo>
                  <a:cubicBezTo>
                    <a:pt x="193" y="159"/>
                    <a:pt x="184" y="180"/>
                    <a:pt x="178" y="204"/>
                  </a:cubicBezTo>
                  <a:cubicBezTo>
                    <a:pt x="172" y="227"/>
                    <a:pt x="170" y="250"/>
                    <a:pt x="170" y="273"/>
                  </a:cubicBezTo>
                  <a:close/>
                  <a:moveTo>
                    <a:pt x="124" y="12"/>
                  </a:moveTo>
                  <a:lnTo>
                    <a:pt x="220" y="12"/>
                  </a:lnTo>
                  <a:lnTo>
                    <a:pt x="207" y="68"/>
                  </a:lnTo>
                  <a:lnTo>
                    <a:pt x="209" y="69"/>
                  </a:lnTo>
                  <a:cubicBezTo>
                    <a:pt x="224" y="47"/>
                    <a:pt x="244" y="30"/>
                    <a:pt x="269" y="18"/>
                  </a:cubicBezTo>
                  <a:cubicBezTo>
                    <a:pt x="294" y="6"/>
                    <a:pt x="320" y="0"/>
                    <a:pt x="347" y="0"/>
                  </a:cubicBezTo>
                  <a:cubicBezTo>
                    <a:pt x="374" y="0"/>
                    <a:pt x="398" y="5"/>
                    <a:pt x="419" y="14"/>
                  </a:cubicBezTo>
                  <a:cubicBezTo>
                    <a:pt x="440" y="23"/>
                    <a:pt x="457" y="35"/>
                    <a:pt x="471" y="51"/>
                  </a:cubicBezTo>
                  <a:cubicBezTo>
                    <a:pt x="485" y="67"/>
                    <a:pt x="495" y="87"/>
                    <a:pt x="502" y="109"/>
                  </a:cubicBezTo>
                  <a:cubicBezTo>
                    <a:pt x="509" y="131"/>
                    <a:pt x="513" y="155"/>
                    <a:pt x="513" y="181"/>
                  </a:cubicBezTo>
                  <a:cubicBezTo>
                    <a:pt x="513" y="215"/>
                    <a:pt x="508" y="248"/>
                    <a:pt x="499" y="282"/>
                  </a:cubicBezTo>
                  <a:cubicBezTo>
                    <a:pt x="490" y="315"/>
                    <a:pt x="477" y="346"/>
                    <a:pt x="458" y="372"/>
                  </a:cubicBezTo>
                  <a:cubicBezTo>
                    <a:pt x="439" y="399"/>
                    <a:pt x="416" y="420"/>
                    <a:pt x="388" y="437"/>
                  </a:cubicBezTo>
                  <a:cubicBezTo>
                    <a:pt x="359" y="454"/>
                    <a:pt x="326" y="462"/>
                    <a:pt x="289" y="462"/>
                  </a:cubicBezTo>
                  <a:cubicBezTo>
                    <a:pt x="256" y="462"/>
                    <a:pt x="228" y="456"/>
                    <a:pt x="203" y="445"/>
                  </a:cubicBezTo>
                  <a:cubicBezTo>
                    <a:pt x="178" y="434"/>
                    <a:pt x="159" y="413"/>
                    <a:pt x="145" y="382"/>
                  </a:cubicBezTo>
                  <a:lnTo>
                    <a:pt x="144" y="382"/>
                  </a:lnTo>
                  <a:lnTo>
                    <a:pt x="96" y="612"/>
                  </a:lnTo>
                  <a:lnTo>
                    <a:pt x="0" y="612"/>
                  </a:lnTo>
                  <a:lnTo>
                    <a:pt x="1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1" name="Freeform 152"/>
            <p:cNvSpPr>
              <a:spLocks/>
            </p:cNvSpPr>
            <p:nvPr userDrawn="1"/>
          </p:nvSpPr>
          <p:spPr bwMode="auto">
            <a:xfrm>
              <a:off x="5021263" y="1889125"/>
              <a:ext cx="53975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2" name="Freeform 153"/>
            <p:cNvSpPr>
              <a:spLocks noEditPoints="1"/>
            </p:cNvSpPr>
            <p:nvPr userDrawn="1"/>
          </p:nvSpPr>
          <p:spPr bwMode="auto">
            <a:xfrm>
              <a:off x="5072063" y="1889125"/>
              <a:ext cx="68263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3" name="Freeform 154"/>
            <p:cNvSpPr>
              <a:spLocks/>
            </p:cNvSpPr>
            <p:nvPr userDrawn="1"/>
          </p:nvSpPr>
          <p:spPr bwMode="auto">
            <a:xfrm>
              <a:off x="5149850" y="1865313"/>
              <a:ext cx="49213" cy="93663"/>
            </a:xfrm>
            <a:custGeom>
              <a:avLst/>
              <a:gdLst/>
              <a:ahLst/>
              <a:cxnLst>
                <a:cxn ang="0">
                  <a:pos x="76" y="239"/>
                </a:cxn>
                <a:cxn ang="0">
                  <a:pos x="4" y="239"/>
                </a:cxn>
                <a:cxn ang="0">
                  <a:pos x="19" y="167"/>
                </a:cxn>
                <a:cxn ang="0">
                  <a:pos x="91" y="167"/>
                </a:cxn>
                <a:cxn ang="0">
                  <a:pos x="107" y="98"/>
                </a:cxn>
                <a:cxn ang="0">
                  <a:pos x="132" y="46"/>
                </a:cxn>
                <a:cxn ang="0">
                  <a:pos x="174" y="12"/>
                </a:cxn>
                <a:cxn ang="0">
                  <a:pos x="246" y="0"/>
                </a:cxn>
                <a:cxn ang="0">
                  <a:pos x="283" y="2"/>
                </a:cxn>
                <a:cxn ang="0">
                  <a:pos x="318" y="6"/>
                </a:cxn>
                <a:cxn ang="0">
                  <a:pos x="301" y="79"/>
                </a:cxn>
                <a:cxn ang="0">
                  <a:pos x="264" y="76"/>
                </a:cxn>
                <a:cxn ang="0">
                  <a:pos x="227" y="83"/>
                </a:cxn>
                <a:cxn ang="0">
                  <a:pos x="206" y="102"/>
                </a:cxn>
                <a:cxn ang="0">
                  <a:pos x="196" y="131"/>
                </a:cxn>
                <a:cxn ang="0">
                  <a:pos x="187" y="167"/>
                </a:cxn>
                <a:cxn ang="0">
                  <a:pos x="272" y="167"/>
                </a:cxn>
                <a:cxn ang="0">
                  <a:pos x="257" y="239"/>
                </a:cxn>
                <a:cxn ang="0">
                  <a:pos x="173" y="239"/>
                </a:cxn>
                <a:cxn ang="0">
                  <a:pos x="97" y="605"/>
                </a:cxn>
                <a:cxn ang="0">
                  <a:pos x="0" y="605"/>
                </a:cxn>
                <a:cxn ang="0">
                  <a:pos x="76" y="239"/>
                </a:cxn>
              </a:cxnLst>
              <a:rect l="0" t="0" r="r" b="b"/>
              <a:pathLst>
                <a:path w="318" h="605">
                  <a:moveTo>
                    <a:pt x="76" y="239"/>
                  </a:moveTo>
                  <a:lnTo>
                    <a:pt x="4" y="239"/>
                  </a:lnTo>
                  <a:lnTo>
                    <a:pt x="19" y="167"/>
                  </a:lnTo>
                  <a:lnTo>
                    <a:pt x="91" y="167"/>
                  </a:lnTo>
                  <a:cubicBezTo>
                    <a:pt x="96" y="142"/>
                    <a:pt x="101" y="119"/>
                    <a:pt x="107" y="98"/>
                  </a:cubicBezTo>
                  <a:cubicBezTo>
                    <a:pt x="113" y="78"/>
                    <a:pt x="121" y="60"/>
                    <a:pt x="132" y="46"/>
                  </a:cubicBezTo>
                  <a:cubicBezTo>
                    <a:pt x="142" y="31"/>
                    <a:pt x="156" y="20"/>
                    <a:pt x="174" y="12"/>
                  </a:cubicBezTo>
                  <a:cubicBezTo>
                    <a:pt x="192" y="4"/>
                    <a:pt x="216" y="0"/>
                    <a:pt x="246" y="0"/>
                  </a:cubicBezTo>
                  <a:cubicBezTo>
                    <a:pt x="259" y="0"/>
                    <a:pt x="271" y="1"/>
                    <a:pt x="283" y="2"/>
                  </a:cubicBezTo>
                  <a:cubicBezTo>
                    <a:pt x="295" y="4"/>
                    <a:pt x="306" y="5"/>
                    <a:pt x="318" y="6"/>
                  </a:cubicBezTo>
                  <a:lnTo>
                    <a:pt x="301" y="79"/>
                  </a:lnTo>
                  <a:cubicBezTo>
                    <a:pt x="291" y="77"/>
                    <a:pt x="278" y="76"/>
                    <a:pt x="264" y="76"/>
                  </a:cubicBezTo>
                  <a:cubicBezTo>
                    <a:pt x="248" y="76"/>
                    <a:pt x="235" y="78"/>
                    <a:pt x="227" y="83"/>
                  </a:cubicBezTo>
                  <a:cubicBezTo>
                    <a:pt x="218" y="87"/>
                    <a:pt x="211" y="94"/>
                    <a:pt x="206" y="102"/>
                  </a:cubicBezTo>
                  <a:cubicBezTo>
                    <a:pt x="201" y="110"/>
                    <a:pt x="198" y="120"/>
                    <a:pt x="196" y="131"/>
                  </a:cubicBezTo>
                  <a:cubicBezTo>
                    <a:pt x="193" y="142"/>
                    <a:pt x="191" y="154"/>
                    <a:pt x="187" y="167"/>
                  </a:cubicBezTo>
                  <a:lnTo>
                    <a:pt x="272" y="167"/>
                  </a:lnTo>
                  <a:lnTo>
                    <a:pt x="257" y="239"/>
                  </a:lnTo>
                  <a:lnTo>
                    <a:pt x="173" y="239"/>
                  </a:lnTo>
                  <a:lnTo>
                    <a:pt x="97" y="605"/>
                  </a:lnTo>
                  <a:lnTo>
                    <a:pt x="0" y="605"/>
                  </a:lnTo>
                  <a:lnTo>
                    <a:pt x="76" y="2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4" name="Freeform 155"/>
            <p:cNvSpPr>
              <a:spLocks noEditPoints="1"/>
            </p:cNvSpPr>
            <p:nvPr userDrawn="1"/>
          </p:nvSpPr>
          <p:spPr bwMode="auto">
            <a:xfrm>
              <a:off x="5186363" y="18653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5" name="Freeform 156"/>
            <p:cNvSpPr>
              <a:spLocks/>
            </p:cNvSpPr>
            <p:nvPr userDrawn="1"/>
          </p:nvSpPr>
          <p:spPr bwMode="auto">
            <a:xfrm>
              <a:off x="5221288" y="1871663"/>
              <a:ext cx="42863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6" name="Freeform 157"/>
            <p:cNvSpPr>
              <a:spLocks/>
            </p:cNvSpPr>
            <p:nvPr userDrawn="1"/>
          </p:nvSpPr>
          <p:spPr bwMode="auto">
            <a:xfrm>
              <a:off x="5300663" y="1863725"/>
              <a:ext cx="77788" cy="98425"/>
            </a:xfrm>
            <a:custGeom>
              <a:avLst/>
              <a:gdLst/>
              <a:ahLst/>
              <a:cxnLst>
                <a:cxn ang="0">
                  <a:pos x="103" y="419"/>
                </a:cxn>
                <a:cxn ang="0">
                  <a:pos x="138" y="518"/>
                </a:cxn>
                <a:cxn ang="0">
                  <a:pos x="242" y="547"/>
                </a:cxn>
                <a:cxn ang="0">
                  <a:pos x="287" y="542"/>
                </a:cxn>
                <a:cxn ang="0">
                  <a:pos x="330" y="525"/>
                </a:cxn>
                <a:cxn ang="0">
                  <a:pos x="363" y="495"/>
                </a:cxn>
                <a:cxn ang="0">
                  <a:pos x="376" y="450"/>
                </a:cxn>
                <a:cxn ang="0">
                  <a:pos x="364" y="408"/>
                </a:cxn>
                <a:cxn ang="0">
                  <a:pos x="332" y="380"/>
                </a:cxn>
                <a:cxn ang="0">
                  <a:pos x="285" y="360"/>
                </a:cxn>
                <a:cxn ang="0">
                  <a:pos x="231" y="345"/>
                </a:cxn>
                <a:cxn ang="0">
                  <a:pos x="183" y="330"/>
                </a:cxn>
                <a:cxn ang="0">
                  <a:pos x="129" y="304"/>
                </a:cxn>
                <a:cxn ang="0">
                  <a:pos x="84" y="259"/>
                </a:cxn>
                <a:cxn ang="0">
                  <a:pos x="66" y="188"/>
                </a:cxn>
                <a:cxn ang="0">
                  <a:pos x="81" y="113"/>
                </a:cxn>
                <a:cxn ang="0">
                  <a:pos x="125" y="53"/>
                </a:cxn>
                <a:cxn ang="0">
                  <a:pos x="196" y="14"/>
                </a:cxn>
                <a:cxn ang="0">
                  <a:pos x="291" y="0"/>
                </a:cxn>
                <a:cxn ang="0">
                  <a:pos x="380" y="10"/>
                </a:cxn>
                <a:cxn ang="0">
                  <a:pos x="452" y="43"/>
                </a:cxn>
                <a:cxn ang="0">
                  <a:pos x="500" y="103"/>
                </a:cxn>
                <a:cxn ang="0">
                  <a:pos x="515" y="193"/>
                </a:cxn>
                <a:cxn ang="0">
                  <a:pos x="413" y="193"/>
                </a:cxn>
                <a:cxn ang="0">
                  <a:pos x="382" y="111"/>
                </a:cxn>
                <a:cxn ang="0">
                  <a:pos x="290" y="86"/>
                </a:cxn>
                <a:cxn ang="0">
                  <a:pos x="259" y="89"/>
                </a:cxn>
                <a:cxn ang="0">
                  <a:pos x="220" y="100"/>
                </a:cxn>
                <a:cxn ang="0">
                  <a:pos x="186" y="127"/>
                </a:cxn>
                <a:cxn ang="0">
                  <a:pos x="172" y="175"/>
                </a:cxn>
                <a:cxn ang="0">
                  <a:pos x="182" y="212"/>
                </a:cxn>
                <a:cxn ang="0">
                  <a:pos x="210" y="236"/>
                </a:cxn>
                <a:cxn ang="0">
                  <a:pos x="250" y="253"/>
                </a:cxn>
                <a:cxn ang="0">
                  <a:pos x="298" y="266"/>
                </a:cxn>
                <a:cxn ang="0">
                  <a:pos x="363" y="284"/>
                </a:cxn>
                <a:cxn ang="0">
                  <a:pos x="422" y="312"/>
                </a:cxn>
                <a:cxn ang="0">
                  <a:pos x="465" y="360"/>
                </a:cxn>
                <a:cxn ang="0">
                  <a:pos x="482" y="437"/>
                </a:cxn>
                <a:cxn ang="0">
                  <a:pos x="468" y="508"/>
                </a:cxn>
                <a:cxn ang="0">
                  <a:pos x="425" y="570"/>
                </a:cxn>
                <a:cxn ang="0">
                  <a:pos x="347" y="616"/>
                </a:cxn>
                <a:cxn ang="0">
                  <a:pos x="230" y="633"/>
                </a:cxn>
                <a:cxn ang="0">
                  <a:pos x="134" y="621"/>
                </a:cxn>
                <a:cxn ang="0">
                  <a:pos x="61" y="583"/>
                </a:cxn>
                <a:cxn ang="0">
                  <a:pos x="15" y="516"/>
                </a:cxn>
                <a:cxn ang="0">
                  <a:pos x="1" y="419"/>
                </a:cxn>
                <a:cxn ang="0">
                  <a:pos x="103" y="419"/>
                </a:cxn>
              </a:cxnLst>
              <a:rect l="0" t="0" r="r" b="b"/>
              <a:pathLst>
                <a:path w="516" h="633">
                  <a:moveTo>
                    <a:pt x="103" y="419"/>
                  </a:moveTo>
                  <a:cubicBezTo>
                    <a:pt x="101" y="466"/>
                    <a:pt x="112" y="499"/>
                    <a:pt x="138" y="518"/>
                  </a:cubicBezTo>
                  <a:cubicBezTo>
                    <a:pt x="163" y="537"/>
                    <a:pt x="198" y="547"/>
                    <a:pt x="242" y="547"/>
                  </a:cubicBezTo>
                  <a:cubicBezTo>
                    <a:pt x="256" y="547"/>
                    <a:pt x="271" y="545"/>
                    <a:pt x="287" y="542"/>
                  </a:cubicBezTo>
                  <a:cubicBezTo>
                    <a:pt x="303" y="539"/>
                    <a:pt x="317" y="533"/>
                    <a:pt x="330" y="525"/>
                  </a:cubicBezTo>
                  <a:cubicBezTo>
                    <a:pt x="343" y="518"/>
                    <a:pt x="354" y="508"/>
                    <a:pt x="363" y="495"/>
                  </a:cubicBezTo>
                  <a:cubicBezTo>
                    <a:pt x="372" y="483"/>
                    <a:pt x="376" y="468"/>
                    <a:pt x="376" y="450"/>
                  </a:cubicBezTo>
                  <a:cubicBezTo>
                    <a:pt x="376" y="434"/>
                    <a:pt x="372" y="419"/>
                    <a:pt x="364" y="408"/>
                  </a:cubicBezTo>
                  <a:cubicBezTo>
                    <a:pt x="356" y="397"/>
                    <a:pt x="345" y="387"/>
                    <a:pt x="332" y="380"/>
                  </a:cubicBezTo>
                  <a:cubicBezTo>
                    <a:pt x="318" y="372"/>
                    <a:pt x="303" y="366"/>
                    <a:pt x="285" y="360"/>
                  </a:cubicBezTo>
                  <a:cubicBezTo>
                    <a:pt x="268" y="355"/>
                    <a:pt x="250" y="350"/>
                    <a:pt x="231" y="345"/>
                  </a:cubicBezTo>
                  <a:cubicBezTo>
                    <a:pt x="218" y="341"/>
                    <a:pt x="202" y="336"/>
                    <a:pt x="183" y="330"/>
                  </a:cubicBezTo>
                  <a:cubicBezTo>
                    <a:pt x="164" y="324"/>
                    <a:pt x="146" y="315"/>
                    <a:pt x="129" y="304"/>
                  </a:cubicBezTo>
                  <a:cubicBezTo>
                    <a:pt x="111" y="293"/>
                    <a:pt x="96" y="278"/>
                    <a:pt x="84" y="259"/>
                  </a:cubicBezTo>
                  <a:cubicBezTo>
                    <a:pt x="72" y="240"/>
                    <a:pt x="66" y="217"/>
                    <a:pt x="66" y="188"/>
                  </a:cubicBezTo>
                  <a:cubicBezTo>
                    <a:pt x="66" y="161"/>
                    <a:pt x="71" y="136"/>
                    <a:pt x="81" y="113"/>
                  </a:cubicBezTo>
                  <a:cubicBezTo>
                    <a:pt x="91" y="89"/>
                    <a:pt x="106" y="70"/>
                    <a:pt x="125" y="53"/>
                  </a:cubicBezTo>
                  <a:cubicBezTo>
                    <a:pt x="145" y="36"/>
                    <a:pt x="168" y="23"/>
                    <a:pt x="196" y="14"/>
                  </a:cubicBezTo>
                  <a:cubicBezTo>
                    <a:pt x="224" y="5"/>
                    <a:pt x="256" y="0"/>
                    <a:pt x="291" y="0"/>
                  </a:cubicBezTo>
                  <a:cubicBezTo>
                    <a:pt x="323" y="0"/>
                    <a:pt x="353" y="3"/>
                    <a:pt x="380" y="10"/>
                  </a:cubicBezTo>
                  <a:cubicBezTo>
                    <a:pt x="408" y="17"/>
                    <a:pt x="432" y="28"/>
                    <a:pt x="452" y="43"/>
                  </a:cubicBezTo>
                  <a:cubicBezTo>
                    <a:pt x="473" y="58"/>
                    <a:pt x="488" y="78"/>
                    <a:pt x="500" y="103"/>
                  </a:cubicBezTo>
                  <a:cubicBezTo>
                    <a:pt x="511" y="127"/>
                    <a:pt x="516" y="157"/>
                    <a:pt x="515" y="193"/>
                  </a:cubicBezTo>
                  <a:lnTo>
                    <a:pt x="413" y="193"/>
                  </a:lnTo>
                  <a:cubicBezTo>
                    <a:pt x="412" y="155"/>
                    <a:pt x="402" y="128"/>
                    <a:pt x="382" y="111"/>
                  </a:cubicBezTo>
                  <a:cubicBezTo>
                    <a:pt x="361" y="94"/>
                    <a:pt x="331" y="86"/>
                    <a:pt x="290" y="86"/>
                  </a:cubicBezTo>
                  <a:cubicBezTo>
                    <a:pt x="282" y="86"/>
                    <a:pt x="272" y="87"/>
                    <a:pt x="259" y="89"/>
                  </a:cubicBezTo>
                  <a:cubicBezTo>
                    <a:pt x="246" y="90"/>
                    <a:pt x="233" y="94"/>
                    <a:pt x="220" y="100"/>
                  </a:cubicBezTo>
                  <a:cubicBezTo>
                    <a:pt x="207" y="107"/>
                    <a:pt x="196" y="115"/>
                    <a:pt x="186" y="127"/>
                  </a:cubicBezTo>
                  <a:cubicBezTo>
                    <a:pt x="177" y="139"/>
                    <a:pt x="172" y="155"/>
                    <a:pt x="172" y="175"/>
                  </a:cubicBezTo>
                  <a:cubicBezTo>
                    <a:pt x="172" y="190"/>
                    <a:pt x="175" y="202"/>
                    <a:pt x="182" y="212"/>
                  </a:cubicBezTo>
                  <a:cubicBezTo>
                    <a:pt x="189" y="222"/>
                    <a:pt x="198" y="230"/>
                    <a:pt x="210" y="236"/>
                  </a:cubicBezTo>
                  <a:cubicBezTo>
                    <a:pt x="221" y="243"/>
                    <a:pt x="235" y="248"/>
                    <a:pt x="250" y="253"/>
                  </a:cubicBezTo>
                  <a:cubicBezTo>
                    <a:pt x="265" y="257"/>
                    <a:pt x="281" y="262"/>
                    <a:pt x="298" y="266"/>
                  </a:cubicBezTo>
                  <a:cubicBezTo>
                    <a:pt x="320" y="271"/>
                    <a:pt x="341" y="277"/>
                    <a:pt x="363" y="284"/>
                  </a:cubicBezTo>
                  <a:cubicBezTo>
                    <a:pt x="385" y="290"/>
                    <a:pt x="405" y="300"/>
                    <a:pt x="422" y="312"/>
                  </a:cubicBezTo>
                  <a:cubicBezTo>
                    <a:pt x="440" y="324"/>
                    <a:pt x="454" y="341"/>
                    <a:pt x="465" y="360"/>
                  </a:cubicBezTo>
                  <a:cubicBezTo>
                    <a:pt x="476" y="380"/>
                    <a:pt x="482" y="406"/>
                    <a:pt x="482" y="437"/>
                  </a:cubicBezTo>
                  <a:cubicBezTo>
                    <a:pt x="482" y="461"/>
                    <a:pt x="477" y="485"/>
                    <a:pt x="468" y="508"/>
                  </a:cubicBezTo>
                  <a:cubicBezTo>
                    <a:pt x="459" y="531"/>
                    <a:pt x="445" y="552"/>
                    <a:pt x="425" y="570"/>
                  </a:cubicBezTo>
                  <a:cubicBezTo>
                    <a:pt x="405" y="589"/>
                    <a:pt x="379" y="604"/>
                    <a:pt x="347" y="616"/>
                  </a:cubicBezTo>
                  <a:cubicBezTo>
                    <a:pt x="315" y="627"/>
                    <a:pt x="276" y="633"/>
                    <a:pt x="230" y="633"/>
                  </a:cubicBezTo>
                  <a:cubicBezTo>
                    <a:pt x="195" y="633"/>
                    <a:pt x="163" y="629"/>
                    <a:pt x="134" y="621"/>
                  </a:cubicBezTo>
                  <a:cubicBezTo>
                    <a:pt x="105" y="613"/>
                    <a:pt x="81" y="600"/>
                    <a:pt x="61" y="583"/>
                  </a:cubicBezTo>
                  <a:cubicBezTo>
                    <a:pt x="41" y="565"/>
                    <a:pt x="25" y="543"/>
                    <a:pt x="15" y="516"/>
                  </a:cubicBezTo>
                  <a:cubicBezTo>
                    <a:pt x="5" y="489"/>
                    <a:pt x="0" y="457"/>
                    <a:pt x="1" y="419"/>
                  </a:cubicBezTo>
                  <a:lnTo>
                    <a:pt x="103" y="4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7" name="Freeform 158"/>
            <p:cNvSpPr>
              <a:spLocks/>
            </p:cNvSpPr>
            <p:nvPr userDrawn="1"/>
          </p:nvSpPr>
          <p:spPr bwMode="auto">
            <a:xfrm>
              <a:off x="5384800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8" name="Freeform 159"/>
            <p:cNvSpPr>
              <a:spLocks/>
            </p:cNvSpPr>
            <p:nvPr userDrawn="1"/>
          </p:nvSpPr>
          <p:spPr bwMode="auto">
            <a:xfrm>
              <a:off x="5427663" y="18923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9" name="Freeform 160"/>
            <p:cNvSpPr>
              <a:spLocks noEditPoints="1"/>
            </p:cNvSpPr>
            <p:nvPr userDrawn="1"/>
          </p:nvSpPr>
          <p:spPr bwMode="auto">
            <a:xfrm>
              <a:off x="5500688" y="1865313"/>
              <a:ext cx="79375" cy="95250"/>
            </a:xfrm>
            <a:custGeom>
              <a:avLst/>
              <a:gdLst/>
              <a:ahLst/>
              <a:cxnLst>
                <a:cxn ang="0">
                  <a:pos x="388" y="605"/>
                </a:cxn>
                <a:cxn ang="0">
                  <a:pos x="296" y="605"/>
                </a:cxn>
                <a:cxn ang="0">
                  <a:pos x="309" y="546"/>
                </a:cxn>
                <a:cxn ang="0">
                  <a:pos x="307" y="544"/>
                </a:cxn>
                <a:cxn ang="0">
                  <a:pos x="244" y="602"/>
                </a:cxn>
                <a:cxn ang="0">
                  <a:pos x="170" y="617"/>
                </a:cxn>
                <a:cxn ang="0">
                  <a:pos x="123" y="612"/>
                </a:cxn>
                <a:cxn ang="0">
                  <a:pos x="66" y="589"/>
                </a:cxn>
                <a:cxn ang="0">
                  <a:pos x="19" y="535"/>
                </a:cxn>
                <a:cxn ang="0">
                  <a:pos x="0" y="437"/>
                </a:cxn>
                <a:cxn ang="0">
                  <a:pos x="16" y="333"/>
                </a:cxn>
                <a:cxn ang="0">
                  <a:pos x="63" y="243"/>
                </a:cxn>
                <a:cxn ang="0">
                  <a:pos x="137" y="179"/>
                </a:cxn>
                <a:cxn ang="0">
                  <a:pos x="238" y="155"/>
                </a:cxn>
                <a:cxn ang="0">
                  <a:pos x="318" y="171"/>
                </a:cxn>
                <a:cxn ang="0">
                  <a:pos x="370" y="227"/>
                </a:cxn>
                <a:cxn ang="0">
                  <a:pos x="372" y="227"/>
                </a:cxn>
                <a:cxn ang="0">
                  <a:pos x="420" y="0"/>
                </a:cxn>
                <a:cxn ang="0">
                  <a:pos x="517" y="0"/>
                </a:cxn>
                <a:cxn ang="0">
                  <a:pos x="388" y="605"/>
                </a:cxn>
                <a:cxn ang="0">
                  <a:pos x="347" y="336"/>
                </a:cxn>
                <a:cxn ang="0">
                  <a:pos x="341" y="296"/>
                </a:cxn>
                <a:cxn ang="0">
                  <a:pos x="324" y="262"/>
                </a:cxn>
                <a:cxn ang="0">
                  <a:pos x="294" y="239"/>
                </a:cxn>
                <a:cxn ang="0">
                  <a:pos x="250" y="231"/>
                </a:cxn>
                <a:cxn ang="0">
                  <a:pos x="181" y="249"/>
                </a:cxn>
                <a:cxn ang="0">
                  <a:pos x="133" y="297"/>
                </a:cxn>
                <a:cxn ang="0">
                  <a:pos x="106" y="364"/>
                </a:cxn>
                <a:cxn ang="0">
                  <a:pos x="97" y="437"/>
                </a:cxn>
                <a:cxn ang="0">
                  <a:pos x="122" y="514"/>
                </a:cxn>
                <a:cxn ang="0">
                  <a:pos x="197" y="541"/>
                </a:cxn>
                <a:cxn ang="0">
                  <a:pos x="262" y="521"/>
                </a:cxn>
                <a:cxn ang="0">
                  <a:pos x="309" y="472"/>
                </a:cxn>
                <a:cxn ang="0">
                  <a:pos x="338" y="406"/>
                </a:cxn>
                <a:cxn ang="0">
                  <a:pos x="347" y="336"/>
                </a:cxn>
              </a:cxnLst>
              <a:rect l="0" t="0" r="r" b="b"/>
              <a:pathLst>
                <a:path w="517" h="617">
                  <a:moveTo>
                    <a:pt x="388" y="605"/>
                  </a:moveTo>
                  <a:lnTo>
                    <a:pt x="296" y="605"/>
                  </a:lnTo>
                  <a:lnTo>
                    <a:pt x="309" y="546"/>
                  </a:lnTo>
                  <a:lnTo>
                    <a:pt x="307" y="544"/>
                  </a:lnTo>
                  <a:cubicBezTo>
                    <a:pt x="288" y="573"/>
                    <a:pt x="267" y="592"/>
                    <a:pt x="244" y="602"/>
                  </a:cubicBezTo>
                  <a:cubicBezTo>
                    <a:pt x="221" y="612"/>
                    <a:pt x="196" y="617"/>
                    <a:pt x="170" y="617"/>
                  </a:cubicBezTo>
                  <a:cubicBezTo>
                    <a:pt x="158" y="617"/>
                    <a:pt x="142" y="615"/>
                    <a:pt x="123" y="612"/>
                  </a:cubicBezTo>
                  <a:cubicBezTo>
                    <a:pt x="104" y="609"/>
                    <a:pt x="85" y="601"/>
                    <a:pt x="66" y="589"/>
                  </a:cubicBezTo>
                  <a:cubicBezTo>
                    <a:pt x="48" y="576"/>
                    <a:pt x="32" y="559"/>
                    <a:pt x="19" y="535"/>
                  </a:cubicBezTo>
                  <a:cubicBezTo>
                    <a:pt x="6" y="511"/>
                    <a:pt x="0" y="479"/>
                    <a:pt x="0" y="437"/>
                  </a:cubicBezTo>
                  <a:cubicBezTo>
                    <a:pt x="0" y="402"/>
                    <a:pt x="5" y="367"/>
                    <a:pt x="16" y="333"/>
                  </a:cubicBezTo>
                  <a:cubicBezTo>
                    <a:pt x="27" y="300"/>
                    <a:pt x="42" y="270"/>
                    <a:pt x="63" y="243"/>
                  </a:cubicBezTo>
                  <a:cubicBezTo>
                    <a:pt x="83" y="217"/>
                    <a:pt x="108" y="195"/>
                    <a:pt x="137" y="179"/>
                  </a:cubicBezTo>
                  <a:cubicBezTo>
                    <a:pt x="167" y="163"/>
                    <a:pt x="200" y="155"/>
                    <a:pt x="238" y="155"/>
                  </a:cubicBezTo>
                  <a:cubicBezTo>
                    <a:pt x="267" y="155"/>
                    <a:pt x="294" y="160"/>
                    <a:pt x="318" y="171"/>
                  </a:cubicBezTo>
                  <a:cubicBezTo>
                    <a:pt x="341" y="182"/>
                    <a:pt x="359" y="200"/>
                    <a:pt x="370" y="227"/>
                  </a:cubicBezTo>
                  <a:lnTo>
                    <a:pt x="372" y="227"/>
                  </a:lnTo>
                  <a:lnTo>
                    <a:pt x="420" y="0"/>
                  </a:lnTo>
                  <a:lnTo>
                    <a:pt x="517" y="0"/>
                  </a:lnTo>
                  <a:lnTo>
                    <a:pt x="388" y="605"/>
                  </a:lnTo>
                  <a:close/>
                  <a:moveTo>
                    <a:pt x="347" y="336"/>
                  </a:moveTo>
                  <a:cubicBezTo>
                    <a:pt x="347" y="322"/>
                    <a:pt x="345" y="309"/>
                    <a:pt x="341" y="296"/>
                  </a:cubicBezTo>
                  <a:cubicBezTo>
                    <a:pt x="338" y="283"/>
                    <a:pt x="332" y="271"/>
                    <a:pt x="324" y="262"/>
                  </a:cubicBezTo>
                  <a:cubicBezTo>
                    <a:pt x="317" y="253"/>
                    <a:pt x="307" y="245"/>
                    <a:pt x="294" y="239"/>
                  </a:cubicBezTo>
                  <a:cubicBezTo>
                    <a:pt x="282" y="234"/>
                    <a:pt x="267" y="231"/>
                    <a:pt x="250" y="231"/>
                  </a:cubicBezTo>
                  <a:cubicBezTo>
                    <a:pt x="223" y="231"/>
                    <a:pt x="200" y="237"/>
                    <a:pt x="181" y="249"/>
                  </a:cubicBezTo>
                  <a:cubicBezTo>
                    <a:pt x="162" y="261"/>
                    <a:pt x="146" y="277"/>
                    <a:pt x="133" y="297"/>
                  </a:cubicBezTo>
                  <a:cubicBezTo>
                    <a:pt x="121" y="317"/>
                    <a:pt x="112" y="339"/>
                    <a:pt x="106" y="364"/>
                  </a:cubicBezTo>
                  <a:cubicBezTo>
                    <a:pt x="100" y="389"/>
                    <a:pt x="97" y="413"/>
                    <a:pt x="97" y="437"/>
                  </a:cubicBezTo>
                  <a:cubicBezTo>
                    <a:pt x="97" y="470"/>
                    <a:pt x="105" y="496"/>
                    <a:pt x="122" y="514"/>
                  </a:cubicBezTo>
                  <a:cubicBezTo>
                    <a:pt x="139" y="532"/>
                    <a:pt x="164" y="541"/>
                    <a:pt x="197" y="541"/>
                  </a:cubicBezTo>
                  <a:cubicBezTo>
                    <a:pt x="222" y="541"/>
                    <a:pt x="244" y="534"/>
                    <a:pt x="262" y="521"/>
                  </a:cubicBezTo>
                  <a:cubicBezTo>
                    <a:pt x="281" y="508"/>
                    <a:pt x="296" y="492"/>
                    <a:pt x="309" y="472"/>
                  </a:cubicBezTo>
                  <a:cubicBezTo>
                    <a:pt x="322" y="452"/>
                    <a:pt x="331" y="430"/>
                    <a:pt x="338" y="406"/>
                  </a:cubicBezTo>
                  <a:cubicBezTo>
                    <a:pt x="344" y="381"/>
                    <a:pt x="347" y="358"/>
                    <a:pt x="347" y="3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0" name="Freeform 161"/>
            <p:cNvSpPr>
              <a:spLocks noEditPoints="1"/>
            </p:cNvSpPr>
            <p:nvPr userDrawn="1"/>
          </p:nvSpPr>
          <p:spPr bwMode="auto">
            <a:xfrm>
              <a:off x="5576888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1" name="Freeform 162"/>
            <p:cNvSpPr>
              <a:spLocks noEditPoints="1"/>
            </p:cNvSpPr>
            <p:nvPr userDrawn="1"/>
          </p:nvSpPr>
          <p:spPr bwMode="auto">
            <a:xfrm>
              <a:off x="5610225" y="18891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2" name="Freeform 163"/>
            <p:cNvSpPr>
              <a:spLocks/>
            </p:cNvSpPr>
            <p:nvPr userDrawn="1"/>
          </p:nvSpPr>
          <p:spPr bwMode="auto">
            <a:xfrm>
              <a:off x="5680075" y="18891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4" name="Group 362"/>
          <p:cNvGrpSpPr/>
          <p:nvPr/>
        </p:nvGrpSpPr>
        <p:grpSpPr>
          <a:xfrm>
            <a:off x="528638" y="404813"/>
            <a:ext cx="2455862" cy="485775"/>
            <a:chOff x="528638" y="404813"/>
            <a:chExt cx="2455862" cy="485775"/>
          </a:xfrm>
        </p:grpSpPr>
        <p:sp>
          <p:nvSpPr>
            <p:cNvPr id="1254" name="AutoShape 165"/>
            <p:cNvSpPr>
              <a:spLocks noChangeAspect="1" noChangeArrowheads="1" noTextEdit="1"/>
            </p:cNvSpPr>
            <p:nvPr userDrawn="1"/>
          </p:nvSpPr>
          <p:spPr bwMode="auto">
            <a:xfrm>
              <a:off x="528638" y="404813"/>
              <a:ext cx="2455862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5" name="Rectangle 167"/>
            <p:cNvSpPr>
              <a:spLocks noChangeArrowheads="1"/>
            </p:cNvSpPr>
            <p:nvPr userDrawn="1"/>
          </p:nvSpPr>
          <p:spPr bwMode="auto">
            <a:xfrm>
              <a:off x="528638" y="404813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6" name="Freeform 168"/>
            <p:cNvSpPr>
              <a:spLocks/>
            </p:cNvSpPr>
            <p:nvPr userDrawn="1"/>
          </p:nvSpPr>
          <p:spPr bwMode="auto">
            <a:xfrm>
              <a:off x="741363" y="452438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7" name="Freeform 169"/>
            <p:cNvSpPr>
              <a:spLocks/>
            </p:cNvSpPr>
            <p:nvPr userDrawn="1"/>
          </p:nvSpPr>
          <p:spPr bwMode="auto">
            <a:xfrm>
              <a:off x="838200" y="452438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8" name="Freeform 170"/>
            <p:cNvSpPr>
              <a:spLocks/>
            </p:cNvSpPr>
            <p:nvPr userDrawn="1"/>
          </p:nvSpPr>
          <p:spPr bwMode="auto">
            <a:xfrm>
              <a:off x="549275" y="452438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9" name="Freeform 171"/>
            <p:cNvSpPr>
              <a:spLocks noEditPoints="1"/>
            </p:cNvSpPr>
            <p:nvPr userDrawn="1"/>
          </p:nvSpPr>
          <p:spPr bwMode="auto">
            <a:xfrm>
              <a:off x="1095375" y="452438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0" name="Freeform 172"/>
            <p:cNvSpPr>
              <a:spLocks/>
            </p:cNvSpPr>
            <p:nvPr userDrawn="1"/>
          </p:nvSpPr>
          <p:spPr bwMode="auto">
            <a:xfrm>
              <a:off x="1262063" y="496888"/>
              <a:ext cx="122237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1" name="Freeform 173"/>
            <p:cNvSpPr>
              <a:spLocks/>
            </p:cNvSpPr>
            <p:nvPr userDrawn="1"/>
          </p:nvSpPr>
          <p:spPr bwMode="auto">
            <a:xfrm>
              <a:off x="1400175" y="493713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2" name="Freeform 174"/>
            <p:cNvSpPr>
              <a:spLocks noEditPoints="1"/>
            </p:cNvSpPr>
            <p:nvPr userDrawn="1"/>
          </p:nvSpPr>
          <p:spPr bwMode="auto">
            <a:xfrm>
              <a:off x="1536700" y="452438"/>
              <a:ext cx="46037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3" name="Freeform 175"/>
            <p:cNvSpPr>
              <a:spLocks/>
            </p:cNvSpPr>
            <p:nvPr userDrawn="1"/>
          </p:nvSpPr>
          <p:spPr bwMode="auto">
            <a:xfrm>
              <a:off x="1606550" y="493713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4" name="Freeform 176"/>
            <p:cNvSpPr>
              <a:spLocks noEditPoints="1"/>
            </p:cNvSpPr>
            <p:nvPr userDrawn="1"/>
          </p:nvSpPr>
          <p:spPr bwMode="auto">
            <a:xfrm>
              <a:off x="1747838" y="493713"/>
              <a:ext cx="128587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5" name="Freeform 177"/>
            <p:cNvSpPr>
              <a:spLocks/>
            </p:cNvSpPr>
            <p:nvPr userDrawn="1"/>
          </p:nvSpPr>
          <p:spPr bwMode="auto">
            <a:xfrm>
              <a:off x="1887538" y="493713"/>
              <a:ext cx="119062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6" name="Freeform 178"/>
            <p:cNvSpPr>
              <a:spLocks/>
            </p:cNvSpPr>
            <p:nvPr userDrawn="1"/>
          </p:nvSpPr>
          <p:spPr bwMode="auto">
            <a:xfrm>
              <a:off x="2016125" y="493713"/>
              <a:ext cx="119062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7" name="Freeform 179"/>
            <p:cNvSpPr>
              <a:spLocks/>
            </p:cNvSpPr>
            <p:nvPr userDrawn="1"/>
          </p:nvSpPr>
          <p:spPr bwMode="auto">
            <a:xfrm>
              <a:off x="2216150" y="447676"/>
              <a:ext cx="147637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8" name="Freeform 180"/>
            <p:cNvSpPr>
              <a:spLocks/>
            </p:cNvSpPr>
            <p:nvPr userDrawn="1"/>
          </p:nvSpPr>
          <p:spPr bwMode="auto">
            <a:xfrm>
              <a:off x="2371725" y="493713"/>
              <a:ext cx="125412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9" name="Freeform 181"/>
            <p:cNvSpPr>
              <a:spLocks/>
            </p:cNvSpPr>
            <p:nvPr userDrawn="1"/>
          </p:nvSpPr>
          <p:spPr bwMode="auto">
            <a:xfrm>
              <a:off x="2513013" y="452438"/>
              <a:ext cx="122237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0" name="Freeform 182"/>
            <p:cNvSpPr>
              <a:spLocks noEditPoints="1"/>
            </p:cNvSpPr>
            <p:nvPr userDrawn="1"/>
          </p:nvSpPr>
          <p:spPr bwMode="auto">
            <a:xfrm>
              <a:off x="2651125" y="493713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1" name="Freeform 183"/>
            <p:cNvSpPr>
              <a:spLocks noEditPoints="1"/>
            </p:cNvSpPr>
            <p:nvPr userDrawn="1"/>
          </p:nvSpPr>
          <p:spPr bwMode="auto">
            <a:xfrm>
              <a:off x="2792413" y="493713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2" name="Rectangle 184"/>
            <p:cNvSpPr>
              <a:spLocks noChangeArrowheads="1"/>
            </p:cNvSpPr>
            <p:nvPr userDrawn="1"/>
          </p:nvSpPr>
          <p:spPr bwMode="auto">
            <a:xfrm>
              <a:off x="2938463" y="452438"/>
              <a:ext cx="46037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9469"/>
            <a:ext cx="8229600" cy="1143000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1"/>
            <a:ext cx="8229600" cy="419100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467F"/>
                </a:solidFill>
              </a:defRPr>
            </a:lvl1pPr>
            <a:lvl2pPr>
              <a:defRPr sz="2400">
                <a:solidFill>
                  <a:srgbClr val="00467F"/>
                </a:solidFill>
              </a:defRPr>
            </a:lvl2pPr>
            <a:lvl3pPr>
              <a:defRPr sz="2400">
                <a:solidFill>
                  <a:srgbClr val="00467F"/>
                </a:solidFill>
              </a:defRPr>
            </a:lvl3pPr>
            <a:lvl4pPr>
              <a:defRPr sz="2400">
                <a:solidFill>
                  <a:srgbClr val="00467F"/>
                </a:solidFill>
              </a:defRPr>
            </a:lvl4pPr>
            <a:lvl5pPr>
              <a:defRPr sz="2400">
                <a:solidFill>
                  <a:srgbClr val="0046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7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72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205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5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7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9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1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2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3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4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5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6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7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8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9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0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55477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467F"/>
                </a:solidFill>
              </a:defRPr>
            </a:lvl1pPr>
            <a:lvl2pPr>
              <a:defRPr sz="2000">
                <a:solidFill>
                  <a:srgbClr val="00467F"/>
                </a:solidFill>
              </a:defRPr>
            </a:lvl2pPr>
            <a:lvl3pPr>
              <a:defRPr sz="2000">
                <a:solidFill>
                  <a:srgbClr val="00467F"/>
                </a:solidFill>
              </a:defRPr>
            </a:lvl3pPr>
            <a:lvl4pPr>
              <a:defRPr sz="2000">
                <a:solidFill>
                  <a:srgbClr val="00467F"/>
                </a:solidFill>
              </a:defRPr>
            </a:lvl4pPr>
            <a:lvl5pPr>
              <a:defRPr sz="2000">
                <a:solidFill>
                  <a:srgbClr val="0046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55477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467F"/>
                </a:solidFill>
              </a:defRPr>
            </a:lvl1pPr>
            <a:lvl2pPr>
              <a:defRPr sz="2000">
                <a:solidFill>
                  <a:srgbClr val="00467F"/>
                </a:solidFill>
              </a:defRPr>
            </a:lvl2pPr>
            <a:lvl3pPr>
              <a:defRPr sz="2000">
                <a:solidFill>
                  <a:srgbClr val="00467F"/>
                </a:solidFill>
              </a:defRPr>
            </a:lvl3pPr>
            <a:lvl4pPr>
              <a:defRPr sz="2000">
                <a:solidFill>
                  <a:srgbClr val="00467F"/>
                </a:solidFill>
              </a:defRPr>
            </a:lvl4pPr>
            <a:lvl5pPr>
              <a:defRPr sz="2000">
                <a:solidFill>
                  <a:srgbClr val="0046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10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78770"/>
            <a:ext cx="9144000" cy="87923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8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4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78770"/>
            <a:ext cx="9144000" cy="87923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37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78770"/>
            <a:ext cx="9144000" cy="87923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0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0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9600"/>
            <a:ext cx="73787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4100" y="2214563"/>
            <a:ext cx="3903663" cy="18637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64100" y="4230688"/>
            <a:ext cx="3903663" cy="186531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89713" y="6376988"/>
            <a:ext cx="2193925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10-</a:t>
            </a:r>
            <a:fld id="{B8C14A3F-58E0-4340-861B-3AFB25B724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>
              <a:buFont typeface="Wingdings" charset="2"/>
              <a:buNone/>
            </a:pPr>
            <a:r>
              <a:rPr lang="en-US"/>
              <a:t>Copyright 2011 John Wiley &amp; Sons, Inc.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2D44E-4692-470C-B5EF-5D0CD0F17628}" type="datetime1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Font typeface="Wingdings" charset="2"/>
              <a:buNone/>
            </a:pPr>
            <a:r>
              <a:rPr lang="en-US"/>
              <a:t>Copyright 2011 John Wiley &amp; Sons,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10-</a:t>
            </a:r>
            <a:fld id="{10DDC436-9AF3-486D-93D8-5148DC8B01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</p:sldLayoutIdLst>
  <p:transition spd="med"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G:\videos%20for%20class\51-l-launch1.mpg" TargetMode="External"/><Relationship Id="rId6" Type="http://schemas.openxmlformats.org/officeDocument/2006/relationships/hyperlink" Target="http://www.nasa.gov/mission_pages/shuttle/shuttlemissions/archives/sts-51L.html" TargetMode="External"/><Relationship Id="rId5" Type="http://schemas.openxmlformats.org/officeDocument/2006/relationships/hyperlink" Target="51-l-launch2.mpeg" TargetMode="Externa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ightquote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65284" y="1301697"/>
            <a:ext cx="7411915" cy="1470025"/>
          </a:xfrm>
        </p:spPr>
        <p:txBody>
          <a:bodyPr>
            <a:normAutofit/>
          </a:bodyPr>
          <a:lstStyle/>
          <a:p>
            <a:r>
              <a:rPr lang="en-US" sz="3600" i="1" dirty="0"/>
              <a:t>MGB235 Monitoring and  Managing Operational Performance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2863770"/>
            <a:ext cx="6400800" cy="1752600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i="1" dirty="0"/>
              <a:t>Week 8  Supply Chain Management: Strategy &amp; Design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i="1" dirty="0"/>
              <a:t>Global supply chain procurement &amp; distribution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D840C464-B2BC-478A-855C-08849D37920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7200" y="5029200"/>
            <a:ext cx="8001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Chapters 10 &amp; 11</a:t>
            </a:r>
          </a:p>
          <a:p>
            <a:pPr lvl="0">
              <a:spcBef>
                <a:spcPct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Russell, Roberta S., and Taylor III, Bernard W. (2017) </a:t>
            </a:r>
            <a:r>
              <a:rPr lang="en-US" sz="1600" i="1" dirty="0"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Operations management:</a:t>
            </a:r>
          </a:p>
          <a:p>
            <a:pPr lvl="0">
              <a:spcBef>
                <a:spcPct val="0"/>
              </a:spcBef>
              <a:buNone/>
            </a:pPr>
            <a:r>
              <a:rPr lang="en-US" sz="1600" i="1" dirty="0"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Creating value along the supply chain, </a:t>
            </a:r>
            <a:r>
              <a:rPr lang="en-US" sz="1600" dirty="0"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9</a:t>
            </a:r>
            <a:r>
              <a:rPr lang="en-US" sz="1600" baseline="30000" dirty="0"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th</a:t>
            </a:r>
            <a:r>
              <a:rPr lang="en-US" sz="1600" dirty="0"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 ed., Hoboken, NJ.</a:t>
            </a:r>
          </a:p>
          <a:p>
            <a:pPr lvl="0">
              <a:spcBef>
                <a:spcPct val="0"/>
              </a:spcBef>
              <a:buNone/>
            </a:pPr>
            <a:endParaRPr lang="en-US" sz="1600" dirty="0"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>
              <a:spcBef>
                <a:spcPct val="0"/>
              </a:spcBef>
              <a:buNone/>
            </a:pPr>
            <a:r>
              <a:rPr lang="en-AU" sz="1600" i="1" dirty="0"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Fitzsimmons and Fitzsimmons, Chapter 15 (QUT Readings)</a:t>
            </a:r>
            <a:endParaRPr lang="en-US" sz="1600" i="1" dirty="0"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9BB42-3BE5-4399-ADBF-E0EB09E42283}"/>
              </a:ext>
            </a:extLst>
          </p:cNvPr>
          <p:cNvSpPr txBox="1"/>
          <p:nvPr/>
        </p:nvSpPr>
        <p:spPr>
          <a:xfrm>
            <a:off x="457200" y="4105329"/>
            <a:ext cx="7924800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0504D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Chapter 15: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0504D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Stevenson, W.J. (2021) 14th ed. Operations Management, McGraw Hill, New York, NY.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F0233C39-1B1E-48AE-80F4-0F0DE492E86B}"/>
              </a:ext>
            </a:extLst>
          </p:cNvPr>
          <p:cNvSpPr>
            <a:spLocks/>
          </p:cNvSpPr>
          <p:nvPr/>
        </p:nvSpPr>
        <p:spPr bwMode="auto">
          <a:xfrm>
            <a:off x="457200" y="276225"/>
            <a:ext cx="8229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007BA4"/>
              </a:buClr>
              <a:buFont typeface="Arial" panose="020B0604020202020204" pitchFamily="34" charset="0"/>
              <a:buChar char="•"/>
              <a:tabLst>
                <a:tab pos="718026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18026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1802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1802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1802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1802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1802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1802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1802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600" b="1" dirty="0">
                <a:solidFill>
                  <a:srgbClr val="007FA3"/>
                </a:solidFill>
              </a:rPr>
              <a:t>The value chain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35AA665-DCB1-43AF-923E-9DF0E4705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6010275"/>
            <a:ext cx="82391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800" i="1" dirty="0"/>
              <a:t>Source</a:t>
            </a:r>
            <a:r>
              <a:rPr lang="en-US" sz="800" dirty="0"/>
              <a:t>: Adapted with the permission of The Free Press, a Division of Simon &amp; Schuster, Inc., from </a:t>
            </a:r>
            <a:r>
              <a:rPr lang="en-US" sz="800" i="1" dirty="0"/>
              <a:t>Competitive Advantage:</a:t>
            </a:r>
          </a:p>
          <a:p>
            <a:pPr>
              <a:defRPr/>
            </a:pPr>
            <a:r>
              <a:rPr lang="en-US" sz="800" i="1" dirty="0"/>
              <a:t>Creating and Sustaining Superior Performance </a:t>
            </a:r>
            <a:r>
              <a:rPr lang="en-US" sz="800" dirty="0"/>
              <a:t>by Michael E. Porter. Copyright © 1985, 1998 by Michael E. Porter. </a:t>
            </a:r>
            <a:r>
              <a:rPr lang="en-IN" sz="800" dirty="0"/>
              <a:t>All rights reserved.</a:t>
            </a:r>
            <a:endParaRPr lang="en-IN" sz="800" kern="0" dirty="0">
              <a:solidFill>
                <a:sysClr val="windowText" lastClr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55300" name="Text Box 13">
            <a:extLst>
              <a:ext uri="{FF2B5EF4-FFF2-40B4-BE49-F238E27FC236}">
                <a16:creationId xmlns:a16="http://schemas.microsoft.com/office/drawing/2014/main" id="{8E027773-3DFC-46A5-B180-A120C0921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416675"/>
            <a:ext cx="526415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BA4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Copyright © 2020, 2017, 2014 Pearson Education, Inc. All Rights Reserved</a:t>
            </a:r>
            <a:endParaRPr lang="en-GB" altLang="en-US" sz="1200">
              <a:solidFill>
                <a:srgbClr val="000000"/>
              </a:solidFill>
            </a:endParaRPr>
          </a:p>
        </p:txBody>
      </p:sp>
      <p:pic>
        <p:nvPicPr>
          <p:cNvPr id="55301" name="Picture 8" descr="Pearson Logo">
            <a:extLst>
              <a:ext uri="{FF2B5EF4-FFF2-40B4-BE49-F238E27FC236}">
                <a16:creationId xmlns:a16="http://schemas.microsoft.com/office/drawing/2014/main" id="{516CB32F-CCAD-44F6-835A-CC0C15BD3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76988"/>
            <a:ext cx="9175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1">
            <a:extLst>
              <a:ext uri="{FF2B5EF4-FFF2-40B4-BE49-F238E27FC236}">
                <a16:creationId xmlns:a16="http://schemas.microsoft.com/office/drawing/2014/main" id="{73CBEBCF-96F3-4886-AE14-276BCD44C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357313"/>
            <a:ext cx="8359775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Chains</a:t>
            </a:r>
          </a:p>
        </p:txBody>
      </p:sp>
      <p:sp>
        <p:nvSpPr>
          <p:cNvPr id="662531" name="Rectangle 3"/>
          <p:cNvSpPr>
            <a:spLocks noGrp="1" noChangeArrowheads="1"/>
          </p:cNvSpPr>
          <p:nvPr>
            <p:ph idx="1"/>
          </p:nvPr>
        </p:nvSpPr>
        <p:spPr>
          <a:xfrm>
            <a:off x="482600" y="1283998"/>
            <a:ext cx="7958138" cy="42624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effectLst/>
              </a:rPr>
              <a:t>Value chain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Broader than supply chain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Customer management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New product innovation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Post-sales support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Change management</a:t>
            </a:r>
          </a:p>
          <a:p>
            <a:pPr>
              <a:lnSpc>
                <a:spcPct val="80000"/>
              </a:lnSpc>
            </a:pPr>
            <a:r>
              <a:rPr lang="en-US" dirty="0">
                <a:effectLst/>
              </a:rPr>
              <a:t>Demand-driven value chain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Supply management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Demand management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Product management</a:t>
            </a:r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10-</a:t>
            </a:r>
            <a:fld id="{A362BA28-A5AC-4FA7-B184-AB58327FCB22}" type="slidenum">
              <a:rPr lang="en-US"/>
              <a:pPr/>
              <a:t>11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57200" y="6356350"/>
            <a:ext cx="3962400" cy="365125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None/>
            </a:pPr>
            <a:r>
              <a:rPr lang="en-US"/>
              <a:t>Copyright ©2017 John Wiley &amp; Sons,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8274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01040" y="15240"/>
            <a:ext cx="7696200" cy="9906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effectLst/>
              </a:rPr>
              <a:t>Supply Chain Management (SCM)</a:t>
            </a:r>
          </a:p>
        </p:txBody>
      </p:sp>
      <p:sp>
        <p:nvSpPr>
          <p:cNvPr id="663555" name="Rectangle 3"/>
          <p:cNvSpPr>
            <a:spLocks noGrp="1" noChangeArrowheads="1"/>
          </p:cNvSpPr>
          <p:nvPr>
            <p:ph idx="1"/>
          </p:nvPr>
        </p:nvSpPr>
        <p:spPr>
          <a:xfrm>
            <a:off x="447040" y="838200"/>
            <a:ext cx="8544560" cy="496284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The strategic coordination of business functions within a business organization and throughout its supply chain for the purpose of </a:t>
            </a:r>
            <a:r>
              <a:rPr lang="en-US" sz="2800" i="1" dirty="0"/>
              <a:t>integrating</a:t>
            </a:r>
            <a:r>
              <a:rPr lang="en-US" sz="2800" dirty="0"/>
              <a:t> supply and demand management (Stevenson, 2021)</a:t>
            </a:r>
            <a:endParaRPr lang="en-US" sz="2800" dirty="0">
              <a:effectLst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effectLst/>
              </a:rPr>
              <a:t>Managing flow of information through supply chain in order to attain the level of synchronization that will make it more responsive to customer needs while lowering costs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effectLst/>
              </a:rPr>
              <a:t>Keys to effective SCM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information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communication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cooperation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Trust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sz="2400" dirty="0">
              <a:effectLst/>
            </a:endParaRPr>
          </a:p>
          <a:p>
            <a:pPr>
              <a:lnSpc>
                <a:spcPct val="80000"/>
              </a:lnSpc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991141" y="5562600"/>
            <a:ext cx="2133600" cy="365125"/>
          </a:xfrm>
        </p:spPr>
        <p:txBody>
          <a:bodyPr/>
          <a:lstStyle/>
          <a:p>
            <a:fld id="{66D12CA5-AC6D-4993-9F72-C3A0C8263D6E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575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Supply Chain</a:t>
            </a:r>
            <a:br>
              <a:rPr lang="en-US" sz="4000" b="1" dirty="0"/>
            </a:br>
            <a:r>
              <a:rPr lang="en-US" sz="4000" b="1" dirty="0"/>
              <a:t>Uncertainty and Inventory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>
          <a:xfrm>
            <a:off x="467360" y="15494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effectLst/>
              </a:rPr>
              <a:t>A major objective of SCM: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respond to uncertainty in customer demand without creating costly excess inventory</a:t>
            </a:r>
          </a:p>
          <a:p>
            <a:pPr>
              <a:lnSpc>
                <a:spcPct val="80000"/>
              </a:lnSpc>
            </a:pPr>
            <a:r>
              <a:rPr lang="en-US" dirty="0">
                <a:effectLst/>
              </a:rPr>
              <a:t>Negative effects of uncertainty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lateness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incomplete orders</a:t>
            </a:r>
          </a:p>
          <a:p>
            <a:pPr>
              <a:lnSpc>
                <a:spcPct val="80000"/>
              </a:lnSpc>
            </a:pPr>
            <a:r>
              <a:rPr lang="en-US" dirty="0">
                <a:effectLst/>
              </a:rPr>
              <a:t>Inventory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insurance against supply chain uncertainty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5A9CA1D6-4893-433D-8322-2F29C16404C1}" type="slidenum">
              <a:rPr lang="en-US"/>
              <a:pPr/>
              <a:t>13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575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Supply Chain</a:t>
            </a:r>
            <a:br>
              <a:rPr lang="en-US" sz="4000" b="1" dirty="0"/>
            </a:br>
            <a:r>
              <a:rPr lang="en-US" sz="4000" b="1" dirty="0"/>
              <a:t>Uncertainty and Inventory</a:t>
            </a:r>
          </a:p>
        </p:txBody>
      </p:sp>
      <p:sp>
        <p:nvSpPr>
          <p:cNvPr id="664580" name="Rectangle 4"/>
          <p:cNvSpPr>
            <a:spLocks noGrp="1" noChangeArrowheads="1"/>
          </p:cNvSpPr>
          <p:nvPr>
            <p:ph idx="1"/>
          </p:nvPr>
        </p:nvSpPr>
        <p:spPr>
          <a:xfrm>
            <a:off x="447040" y="153924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effectLst/>
              </a:rPr>
              <a:t>Factors that contribute to uncertainty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inaccurate demand forecasting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long variable lead times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late deliveries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incomplete shipments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product changes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batch ordering 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price fluctuations and discounts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effectLst/>
              </a:rPr>
              <a:t>inflated orders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5A9CA1D6-4893-433D-8322-2F29C16404C1}" type="slidenum">
              <a:rPr lang="en-US"/>
              <a:pPr/>
              <a:t>14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229600" cy="1143000"/>
          </a:xfrm>
        </p:spPr>
        <p:txBody>
          <a:bodyPr/>
          <a:lstStyle/>
          <a:p>
            <a:r>
              <a:rPr lang="en-US" b="1" dirty="0"/>
              <a:t>Bullwhip Effect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5300" y="838200"/>
            <a:ext cx="8229600" cy="4525963"/>
          </a:xfrm>
        </p:spPr>
        <p:txBody>
          <a:bodyPr/>
          <a:lstStyle/>
          <a:p>
            <a:r>
              <a:rPr lang="en-US" dirty="0"/>
              <a:t>Occurs when slight demand variability is magnified as information moves back upstream</a:t>
            </a:r>
          </a:p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5594776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2D5FD311-1B25-4416-A614-2396B329F415}" type="slidenum">
              <a:rPr lang="en-US"/>
              <a:pPr/>
              <a:t>15</a:t>
            </a:fld>
            <a:endParaRPr lang="en-US" dirty="0"/>
          </a:p>
        </p:txBody>
      </p:sp>
      <p:pic>
        <p:nvPicPr>
          <p:cNvPr id="6666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752600"/>
            <a:ext cx="6781800" cy="33750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1219199" y="5262929"/>
            <a:ext cx="6934201" cy="571500"/>
            <a:chOff x="500034" y="5357826"/>
            <a:chExt cx="8072494" cy="714380"/>
          </a:xfrm>
        </p:grpSpPr>
        <p:sp>
          <p:nvSpPr>
            <p:cNvPr id="7" name="Right Arrow 6"/>
            <p:cNvSpPr/>
            <p:nvPr/>
          </p:nvSpPr>
          <p:spPr>
            <a:xfrm>
              <a:off x="3929058" y="5357826"/>
              <a:ext cx="4643470" cy="714380"/>
            </a:xfrm>
            <a:prstGeom prst="rightArrow">
              <a:avLst/>
            </a:prstGeom>
            <a:solidFill>
              <a:srgbClr val="008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AU" dirty="0"/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500034" y="5357826"/>
              <a:ext cx="3429024" cy="714380"/>
            </a:xfrm>
            <a:prstGeom prst="rightArrow">
              <a:avLst/>
            </a:prstGeom>
            <a:solidFill>
              <a:srgbClr val="008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 dirty="0"/>
            </a:p>
          </p:txBody>
        </p:sp>
        <p:sp>
          <p:nvSpPr>
            <p:cNvPr id="11" name="TextBox 9"/>
            <p:cNvSpPr txBox="1">
              <a:spLocks noChangeArrowheads="1"/>
            </p:cNvSpPr>
            <p:nvPr/>
          </p:nvSpPr>
          <p:spPr bwMode="auto">
            <a:xfrm>
              <a:off x="3357554" y="5500702"/>
              <a:ext cx="1857392" cy="50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9pPr>
            </a:lstStyle>
            <a:p>
              <a:pPr>
                <a:buNone/>
              </a:pPr>
              <a:r>
                <a:rPr lang="en-AU" sz="2000" dirty="0"/>
                <a:t>Information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Supply chain risks</a:t>
            </a:r>
          </a:p>
          <a:p>
            <a:pPr lvl="1"/>
            <a:r>
              <a:rPr lang="en-US" dirty="0"/>
              <a:t>Supply chain disruption</a:t>
            </a:r>
          </a:p>
          <a:p>
            <a:pPr lvl="2"/>
            <a:r>
              <a:rPr lang="en-US" dirty="0"/>
              <a:t>Natural disasters</a:t>
            </a:r>
          </a:p>
          <a:p>
            <a:pPr lvl="2"/>
            <a:r>
              <a:rPr lang="en-US" dirty="0"/>
              <a:t>Supplier problems</a:t>
            </a:r>
          </a:p>
          <a:p>
            <a:pPr lvl="1"/>
            <a:r>
              <a:rPr lang="en-US" dirty="0"/>
              <a:t>Quality issues</a:t>
            </a:r>
          </a:p>
          <a:p>
            <a:pPr lvl="2"/>
            <a:r>
              <a:rPr lang="en-US" dirty="0"/>
              <a:t>Another form of disruption that may disrupt supplies and lead to product recalls, liability claims, and negative publicity</a:t>
            </a:r>
          </a:p>
          <a:p>
            <a:pPr lvl="1"/>
            <a:r>
              <a:rPr lang="en-US" dirty="0"/>
              <a:t>Loss of control of sensitive information</a:t>
            </a:r>
          </a:p>
          <a:p>
            <a:pPr lvl="2"/>
            <a:r>
              <a:rPr lang="en-US" dirty="0"/>
              <a:t>If suppliers divulge sensitive information to competitors, it can weaken a firm’s competitive position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Risks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9500" y="6350000"/>
            <a:ext cx="7810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58200" y="655022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15-</a:t>
            </a:r>
            <a:fld id="{78C8B78F-49AC-44F6-AA95-D2AF30A24F9D}" type="slidenum">
              <a:rPr lang="en-US" sz="1400" smtClean="0">
                <a:solidFill>
                  <a:schemeClr val="tx2"/>
                </a:solidFill>
              </a:rPr>
              <a:pPr/>
              <a:t>16</a:t>
            </a:fld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6984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Risk management</a:t>
            </a:r>
          </a:p>
          <a:p>
            <a:pPr lvl="1"/>
            <a:r>
              <a:rPr lang="en-US" dirty="0"/>
              <a:t>Involves identifying risks, assessing their likelihood of occurring and their potential impact and then developing strategies for addressing those risks</a:t>
            </a:r>
          </a:p>
          <a:p>
            <a:pPr lvl="2"/>
            <a:r>
              <a:rPr lang="en-US" dirty="0"/>
              <a:t>Strategies for addressing risk include:</a:t>
            </a:r>
          </a:p>
          <a:p>
            <a:pPr lvl="3"/>
            <a:r>
              <a:rPr lang="en-US" dirty="0"/>
              <a:t>Risk avoidance</a:t>
            </a:r>
          </a:p>
          <a:p>
            <a:pPr lvl="3"/>
            <a:r>
              <a:rPr lang="en-US" dirty="0"/>
              <a:t>Risk reduction</a:t>
            </a:r>
          </a:p>
          <a:p>
            <a:pPr lvl="3"/>
            <a:r>
              <a:rPr lang="en-US" dirty="0"/>
              <a:t>Risk sharing</a:t>
            </a:r>
          </a:p>
          <a:p>
            <a:pPr lvl="1"/>
            <a:r>
              <a:rPr lang="en-US" dirty="0"/>
              <a:t>Key elements of successful risk management include:</a:t>
            </a:r>
          </a:p>
          <a:p>
            <a:pPr lvl="2"/>
            <a:r>
              <a:rPr lang="en-US" dirty="0"/>
              <a:t>Know your suppliers</a:t>
            </a:r>
          </a:p>
          <a:p>
            <a:pPr lvl="2"/>
            <a:r>
              <a:rPr lang="en-US" dirty="0"/>
              <a:t>Provide supply chain visibility</a:t>
            </a:r>
          </a:p>
          <a:p>
            <a:pPr lvl="2"/>
            <a:r>
              <a:rPr lang="en-US" dirty="0"/>
              <a:t>Develop event-response capability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9500" y="6350000"/>
            <a:ext cx="7810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58200" y="655022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15-</a:t>
            </a:r>
            <a:fld id="{78C8B78F-49AC-44F6-AA95-D2AF30A24F9D}" type="slidenum">
              <a:rPr lang="en-US" sz="1400" smtClean="0">
                <a:solidFill>
                  <a:schemeClr val="tx2"/>
                </a:solidFill>
              </a:rPr>
              <a:pPr/>
              <a:t>17</a:t>
            </a:fld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7661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960" y="139284"/>
            <a:ext cx="8229600" cy="1143000"/>
          </a:xfrm>
        </p:spPr>
        <p:txBody>
          <a:bodyPr/>
          <a:lstStyle/>
          <a:p>
            <a:r>
              <a:rPr lang="en-US" dirty="0"/>
              <a:t>Supply Chain Sustainability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120" y="1219200"/>
            <a:ext cx="8463280" cy="4525963"/>
          </a:xfrm>
        </p:spPr>
        <p:txBody>
          <a:bodyPr/>
          <a:lstStyle/>
          <a:p>
            <a:r>
              <a:rPr lang="en-US" dirty="0"/>
              <a:t>“Going green”</a:t>
            </a:r>
          </a:p>
          <a:p>
            <a:r>
              <a:rPr lang="en-US" dirty="0"/>
              <a:t>Meeting present needs without compromising the ability of future generations to meet their needs</a:t>
            </a:r>
          </a:p>
          <a:p>
            <a:r>
              <a:rPr lang="en-US" dirty="0"/>
              <a:t>Sustaining human and social resources</a:t>
            </a:r>
          </a:p>
          <a:p>
            <a:r>
              <a:rPr lang="en-US" dirty="0"/>
              <a:t>It can be cost effective and profitable</a:t>
            </a:r>
          </a:p>
          <a:p>
            <a:r>
              <a:rPr lang="en-US" dirty="0"/>
              <a:t>Can provide impetus for product and process innovations</a:t>
            </a:r>
          </a:p>
          <a:p>
            <a:r>
              <a:rPr lang="en-US" dirty="0"/>
              <a:t>Impetus comes from downstream in the supply chain and moves upstream to suppliers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C9CE37-B64B-48FC-AED0-730451093000}"/>
              </a:ext>
            </a:extLst>
          </p:cNvPr>
          <p:cNvSpPr/>
          <p:nvPr/>
        </p:nvSpPr>
        <p:spPr>
          <a:xfrm>
            <a:off x="1066800" y="6355562"/>
            <a:ext cx="7418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Copyright ©2017 John Wiley &amp; Sons, Inc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39958569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5720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Bribing government or company officials to secure permits or favorable status</a:t>
            </a:r>
          </a:p>
          <a:p>
            <a:pPr lvl="1"/>
            <a:r>
              <a:rPr lang="en-US" dirty="0"/>
              <a:t>“Exporting smokestacks” to developing countries</a:t>
            </a:r>
          </a:p>
          <a:p>
            <a:pPr lvl="1"/>
            <a:r>
              <a:rPr lang="en-US" dirty="0"/>
              <a:t>Claiming a “green” supply chain when the level of “green” is only minimal</a:t>
            </a:r>
          </a:p>
          <a:p>
            <a:pPr lvl="1"/>
            <a:r>
              <a:rPr lang="en-US" dirty="0"/>
              <a:t>Ignoring health, safety, and environmental standards</a:t>
            </a:r>
          </a:p>
          <a:p>
            <a:pPr lvl="1"/>
            <a:r>
              <a:rPr lang="en-US" dirty="0"/>
              <a:t>Violating basic worker rights</a:t>
            </a:r>
          </a:p>
          <a:p>
            <a:pPr lvl="1"/>
            <a:r>
              <a:rPr lang="en-US" dirty="0"/>
              <a:t>Mislabeling the country of origin</a:t>
            </a:r>
          </a:p>
          <a:p>
            <a:pPr lvl="1"/>
            <a:r>
              <a:rPr lang="en-US" dirty="0"/>
              <a:t>Selling products abroad that are banned at home</a:t>
            </a:r>
          </a:p>
          <a:p>
            <a:r>
              <a:rPr lang="en-US" dirty="0"/>
              <a:t>Dealing with ethical issues:</a:t>
            </a:r>
          </a:p>
          <a:p>
            <a:pPr lvl="1"/>
            <a:r>
              <a:rPr lang="en-US" dirty="0"/>
              <a:t>Develop an ethical supply chain code of behavior</a:t>
            </a:r>
          </a:p>
          <a:p>
            <a:pPr lvl="1"/>
            <a:r>
              <a:rPr lang="en-US" dirty="0"/>
              <a:t>Monitor supply chain activities</a:t>
            </a:r>
          </a:p>
          <a:p>
            <a:pPr lvl="1"/>
            <a:r>
              <a:rPr lang="en-US" dirty="0"/>
              <a:t>Choose suppliers that have a reputation for good ethical behavior</a:t>
            </a:r>
          </a:p>
          <a:p>
            <a:pPr lvl="1"/>
            <a:r>
              <a:rPr lang="en-US" dirty="0"/>
              <a:t>Incorporate compliance with labor standards in supplier contracts</a:t>
            </a:r>
          </a:p>
          <a:p>
            <a:pPr lvl="1"/>
            <a:r>
              <a:rPr lang="en-US" dirty="0"/>
              <a:t>Address any ethical problems that arise swiftly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SCM Ethical Issues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9500" y="6350000"/>
            <a:ext cx="7810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58200" y="655022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15-</a:t>
            </a:r>
            <a:fld id="{78C8B78F-49AC-44F6-AA95-D2AF30A24F9D}" type="slidenum">
              <a:rPr lang="en-US" sz="1400" smtClean="0">
                <a:solidFill>
                  <a:schemeClr val="tx2"/>
                </a:solidFill>
              </a:rPr>
              <a:pPr/>
              <a:t>19</a:t>
            </a:fld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5849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i="1" dirty="0"/>
              <a:t>Supply Chain – Value Chain – </a:t>
            </a:r>
            <a:r>
              <a:rPr lang="en-US" i="1"/>
              <a:t>Global Supply </a:t>
            </a:r>
            <a:r>
              <a:rPr lang="en-US" i="1" dirty="0"/>
              <a:t>Chain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The Management of Supply Chains</a:t>
            </a:r>
          </a:p>
          <a:p>
            <a:pPr>
              <a:lnSpc>
                <a:spcPct val="90000"/>
              </a:lnSpc>
            </a:pPr>
            <a:r>
              <a:rPr lang="en-US" dirty="0"/>
              <a:t>Green Supply Chains</a:t>
            </a:r>
            <a:endParaRPr lang="en-US" dirty="0">
              <a:effectLst/>
            </a:endParaRP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Information Technology: A Supply Chain Enabler</a:t>
            </a:r>
          </a:p>
          <a:p>
            <a:r>
              <a:rPr lang="en-US" dirty="0"/>
              <a:t>Procurement &amp; E-Procurement</a:t>
            </a:r>
          </a:p>
          <a:p>
            <a:r>
              <a:rPr lang="en-US" dirty="0"/>
              <a:t>Distribution</a:t>
            </a:r>
          </a:p>
          <a:p>
            <a:r>
              <a:rPr lang="en-US" dirty="0"/>
              <a:t>Transportation</a:t>
            </a:r>
          </a:p>
          <a:p>
            <a:r>
              <a:rPr lang="en-US" dirty="0"/>
              <a:t>The Global Supply Chain</a:t>
            </a:r>
          </a:p>
          <a:p>
            <a:pPr>
              <a:lnSpc>
                <a:spcPct val="90000"/>
              </a:lnSpc>
            </a:pPr>
            <a:endParaRPr lang="en-US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499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1F34DB56-B17F-495F-871E-80BCF26F2447}" type="slidenum">
              <a:rPr lang="en-US"/>
              <a:pPr/>
              <a:t>2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Sustainability and Quality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120" y="1214120"/>
            <a:ext cx="8229600" cy="4525963"/>
          </a:xfrm>
        </p:spPr>
        <p:txBody>
          <a:bodyPr/>
          <a:lstStyle/>
          <a:p>
            <a:r>
              <a:rPr lang="en-US" dirty="0"/>
              <a:t>Reducing waste through quality programs helps achieve sustainability goals</a:t>
            </a:r>
          </a:p>
          <a:p>
            <a:r>
              <a:rPr lang="en-US" dirty="0"/>
              <a:t>Improving fuel efficiency of vehicles</a:t>
            </a:r>
          </a:p>
          <a:p>
            <a:r>
              <a:rPr lang="en-US" dirty="0"/>
              <a:t>Telecommuting</a:t>
            </a:r>
          </a:p>
          <a:p>
            <a:r>
              <a:rPr lang="en-US" dirty="0"/>
              <a:t>Eco-friendly packing materials</a:t>
            </a:r>
          </a:p>
          <a:p>
            <a:r>
              <a:rPr lang="en-US" dirty="0"/>
              <a:t>Energy-efficient facilities</a:t>
            </a:r>
          </a:p>
          <a:p>
            <a:r>
              <a:rPr lang="en-US" dirty="0"/>
              <a:t>Changing thermostat settings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A9263E9B-17D2-4FBF-8178-45A654B185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1672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304800" y="457200"/>
            <a:ext cx="723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9pPr>
          </a:lstStyle>
          <a:p>
            <a:pPr>
              <a:spcBef>
                <a:spcPct val="50000"/>
              </a:spcBef>
            </a:pPr>
            <a:endParaRPr lang="en-AU"/>
          </a:p>
        </p:txBody>
      </p:sp>
      <p:pic>
        <p:nvPicPr>
          <p:cNvPr id="67589" name="51-l-launch1.mp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2400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5"/>
          <p:cNvSpPr txBox="1">
            <a:spLocks noChangeArrowheads="1"/>
          </p:cNvSpPr>
          <p:nvPr/>
        </p:nvSpPr>
        <p:spPr bwMode="auto">
          <a:xfrm>
            <a:off x="3429000" y="4696385"/>
            <a:ext cx="28921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9pPr>
          </a:lstStyle>
          <a:p>
            <a:pPr>
              <a:buNone/>
            </a:pPr>
            <a:r>
              <a:rPr lang="en-AU" dirty="0">
                <a:hlinkClick r:id="rId5" action="ppaction://hlinkfile"/>
              </a:rPr>
              <a:t>Challenger Disaster</a:t>
            </a:r>
            <a:endParaRPr lang="en-AU" dirty="0"/>
          </a:p>
        </p:txBody>
      </p:sp>
      <p:sp>
        <p:nvSpPr>
          <p:cNvPr id="6149" name="Text Box 6"/>
          <p:cNvSpPr txBox="1">
            <a:spLocks noChangeArrowheads="1"/>
          </p:cNvSpPr>
          <p:nvPr/>
        </p:nvSpPr>
        <p:spPr bwMode="auto">
          <a:xfrm>
            <a:off x="1600200" y="5617531"/>
            <a:ext cx="62772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12" charset="-128"/>
              </a:defRPr>
            </a:lvl9pPr>
          </a:lstStyle>
          <a:p>
            <a:pPr>
              <a:buNone/>
            </a:pPr>
            <a:r>
              <a:rPr lang="en-AU" sz="1200" dirty="0"/>
              <a:t>Source: </a:t>
            </a:r>
            <a:r>
              <a:rPr lang="en-AU" sz="1200" dirty="0">
                <a:hlinkClick r:id="rId6"/>
              </a:rPr>
              <a:t>http://www.nasa.gov/mission_pages/shuttle/shuttlemissions/archives/sts-51L.html</a:t>
            </a:r>
            <a:endParaRPr lang="en-AU" sz="1200" dirty="0"/>
          </a:p>
        </p:txBody>
      </p:sp>
      <p:pic>
        <p:nvPicPr>
          <p:cNvPr id="6150" name="Picture 7" descr="51-l-patch-smal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4775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0651" y="0"/>
            <a:ext cx="83150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b="1" dirty="0">
                <a:solidFill>
                  <a:srgbClr val="00467F"/>
                </a:solidFill>
                <a:latin typeface="+mj-lt"/>
                <a:ea typeface="+mj-ea"/>
                <a:cs typeface="+mj-cs"/>
              </a:rPr>
              <a:t>Quality Management in the Supply Chain</a:t>
            </a:r>
            <a:endParaRPr lang="en-AU" b="1" dirty="0">
              <a:solidFill>
                <a:srgbClr val="00467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6983681" y="5562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/>
              <a:t>10.</a:t>
            </a:r>
            <a:fld id="{A362BA28-A5AC-4FA7-B184-AB58327FCB2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078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5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5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58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758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536"/>
            <a:ext cx="8229600" cy="1143000"/>
          </a:xfrm>
        </p:spPr>
        <p:txBody>
          <a:bodyPr/>
          <a:lstStyle/>
          <a:p>
            <a:r>
              <a:rPr lang="en-US" b="1" dirty="0"/>
              <a:t>IT: Supply Chain Enabler</a:t>
            </a:r>
          </a:p>
        </p:txBody>
      </p:sp>
      <p:pic>
        <p:nvPicPr>
          <p:cNvPr id="732169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00200" y="1066800"/>
            <a:ext cx="5745163" cy="4494213"/>
          </a:xfrm>
          <a:ln>
            <a:solidFill>
              <a:schemeClr val="tx1"/>
            </a:solidFill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0" y="563880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1200" dirty="0"/>
              <a:t>Copyright 2011 John Wiley &amp; Sons, Inc.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983681" y="5562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/>
              <a:t>10-</a:t>
            </a:r>
            <a:fld id="{A362BA28-A5AC-4FA7-B184-AB58327FCB2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7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6040"/>
            <a:ext cx="8991600" cy="868362"/>
          </a:xfrm>
        </p:spPr>
        <p:txBody>
          <a:bodyPr>
            <a:noAutofit/>
          </a:bodyPr>
          <a:lstStyle/>
          <a:p>
            <a:r>
              <a:rPr lang="en-US" sz="3200" dirty="0"/>
              <a:t>E-Business &amp; Supply Chain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" y="1275080"/>
            <a:ext cx="8382000" cy="4525963"/>
          </a:xfrm>
        </p:spPr>
        <p:txBody>
          <a:bodyPr>
            <a:normAutofit/>
          </a:bodyPr>
          <a:lstStyle/>
          <a:p>
            <a:r>
              <a:rPr lang="en-US" dirty="0"/>
              <a:t>Savings due to lower transaction costs</a:t>
            </a:r>
          </a:p>
          <a:p>
            <a:r>
              <a:rPr lang="en-US" dirty="0"/>
              <a:t>Reduction of intermediary roles</a:t>
            </a:r>
          </a:p>
          <a:p>
            <a:r>
              <a:rPr lang="en-US" dirty="0"/>
              <a:t>Shorter supply chain response times</a:t>
            </a:r>
          </a:p>
          <a:p>
            <a:r>
              <a:rPr lang="en-US" dirty="0"/>
              <a:t>Wider presence and increased visibility</a:t>
            </a:r>
          </a:p>
          <a:p>
            <a:r>
              <a:rPr lang="en-US" dirty="0"/>
              <a:t>Greater choices &amp; more info for customers</a:t>
            </a:r>
          </a:p>
          <a:p>
            <a:r>
              <a:rPr lang="en-US" dirty="0"/>
              <a:t>Improved service</a:t>
            </a:r>
          </a:p>
          <a:p>
            <a:r>
              <a:rPr lang="en-US" dirty="0"/>
              <a:t>Collection &amp; analysis of huge amounts of customer data &amp; preferences</a:t>
            </a:r>
          </a:p>
          <a:p>
            <a:r>
              <a:rPr lang="en-US" dirty="0"/>
              <a:t>Access to global markets, suppliers &amp; distribution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3418" y="55626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A9263E9B-17D2-4FBF-8178-45A654B18550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290102"/>
            <a:ext cx="8229600" cy="8683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SCM Software</a:t>
            </a:r>
          </a:p>
        </p:txBody>
      </p:sp>
      <p:sp>
        <p:nvSpPr>
          <p:cNvPr id="735235" name="Rectangle 3"/>
          <p:cNvSpPr>
            <a:spLocks noGrp="1" noChangeArrowheads="1"/>
          </p:cNvSpPr>
          <p:nvPr>
            <p:ph idx="1"/>
          </p:nvPr>
        </p:nvSpPr>
        <p:spPr>
          <a:xfrm>
            <a:off x="343930" y="380395"/>
            <a:ext cx="8229600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Enterprise resource planning (ERP)</a:t>
            </a:r>
          </a:p>
          <a:p>
            <a:pPr lvl="1"/>
            <a:r>
              <a:rPr lang="en-US" dirty="0"/>
              <a:t>software that integrates the components of a company by sharing and organizing information and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04462" y="5562600"/>
            <a:ext cx="2133600" cy="365125"/>
          </a:xfrm>
        </p:spPr>
        <p:txBody>
          <a:bodyPr/>
          <a:lstStyle/>
          <a:p>
            <a:r>
              <a:rPr lang="en-US" dirty="0"/>
              <a:t>10-19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D42DF1-A7CB-403E-BF4A-C8C3FB7E1EDA}"/>
              </a:ext>
            </a:extLst>
          </p:cNvPr>
          <p:cNvSpPr/>
          <p:nvPr/>
        </p:nvSpPr>
        <p:spPr>
          <a:xfrm>
            <a:off x="533400" y="1676400"/>
            <a:ext cx="8680862" cy="506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Collaborative Planning, Forecasting, and Replenishment (CPFR)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</a:rPr>
              <a:t>Two or more companies in a supply chain to synchronize their demand forecasts into a single plan to meet customer demand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/>
              </a:rPr>
              <a:t>Parties electronically exchange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</a:rPr>
              <a:t>past sales trends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</a:rPr>
              <a:t>point-of-sale data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</a:rPr>
              <a:t>on-hand inventory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</a:rPr>
              <a:t>scheduled promotions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</a:rPr>
              <a:t>forecasts</a:t>
            </a:r>
          </a:p>
          <a:p>
            <a:pPr>
              <a:buNone/>
            </a:pPr>
            <a:endParaRPr lang="en-AU" b="1" dirty="0">
              <a:solidFill>
                <a:schemeClr val="tx2">
                  <a:lumMod val="75000"/>
                </a:schemeClr>
              </a:solidFill>
              <a:effectLst/>
              <a:latin typeface="+mj-lt"/>
            </a:endParaRP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524000" y="4495800"/>
            <a:ext cx="7010400" cy="13716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24000" y="2418522"/>
            <a:ext cx="5715000" cy="15240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5400"/>
            <a:ext cx="80645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Measuring Supply Chain Performance</a:t>
            </a:r>
          </a:p>
        </p:txBody>
      </p:sp>
      <p:sp>
        <p:nvSpPr>
          <p:cNvPr id="7362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8229600" cy="685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Metrics used to measure supply chain performance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graphicFrame>
        <p:nvGraphicFramePr>
          <p:cNvPr id="736263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405563" y="2144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736263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5563" y="2144713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6265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773238" y="2471738"/>
          <a:ext cx="5253037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82800" imgH="546100" progId="Equation.3">
                  <p:embed/>
                </p:oleObj>
              </mc:Choice>
              <mc:Fallback>
                <p:oleObj name="Equation" r:id="rId5" imgW="2082800" imgH="546100" progId="Equation.3">
                  <p:embed/>
                  <p:pic>
                    <p:nvPicPr>
                      <p:cNvPr id="736265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2471738"/>
                        <a:ext cx="5253037" cy="1377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10-</a:t>
            </a:r>
            <a:fld id="{175A748B-E7EF-4ABA-BB94-1ACDF9C9F3BB}" type="slidenum">
              <a:rPr lang="en-US"/>
              <a:pPr/>
              <a:t>25</a:t>
            </a:fld>
            <a:endParaRPr lang="en-US"/>
          </a:p>
        </p:txBody>
      </p:sp>
      <p:graphicFrame>
        <p:nvGraphicFramePr>
          <p:cNvPr id="736267" name="Object 11"/>
          <p:cNvGraphicFramePr>
            <a:graphicFrameLocks noChangeAspect="1"/>
          </p:cNvGraphicFramePr>
          <p:nvPr/>
        </p:nvGraphicFramePr>
        <p:xfrm>
          <a:off x="1759227" y="4754562"/>
          <a:ext cx="6627812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755900" imgH="368300" progId="Equation.3">
                  <p:embed/>
                </p:oleObj>
              </mc:Choice>
              <mc:Fallback>
                <p:oleObj name="Equation" r:id="rId7" imgW="2755900" imgH="368300" progId="Equation.3">
                  <p:embed/>
                  <p:pic>
                    <p:nvPicPr>
                      <p:cNvPr id="73626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9227" y="4754562"/>
                        <a:ext cx="6627812" cy="884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81000" y="1905000"/>
            <a:ext cx="5410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400" b="1" dirty="0">
                <a:effectLst/>
              </a:rPr>
              <a:t>Inventory turnover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4048884"/>
            <a:ext cx="58674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90000"/>
              </a:lnSpc>
              <a:buFont typeface="+mj-lt"/>
              <a:buAutoNum type="arabicPeriod" startAt="2"/>
            </a:pPr>
            <a:r>
              <a:rPr lang="en-US" sz="2400" b="1" dirty="0">
                <a:effectLst/>
              </a:rPr>
              <a:t>Total value (at cost) of inventory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Measuring Supply Chain Performance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175A748B-E7EF-4ABA-BB94-1ACDF9C9F3BB}" type="slidenum">
              <a:rPr lang="en-US"/>
              <a:pPr/>
              <a:t>26</a:t>
            </a:fld>
            <a:endParaRPr lang="en-US" dirty="0"/>
          </a:p>
        </p:txBody>
      </p:sp>
      <p:graphicFrame>
        <p:nvGraphicFramePr>
          <p:cNvPr id="736263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9029700" y="21447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736263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9700" y="2144713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38539" y="1298712"/>
            <a:ext cx="329609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+mj-lt"/>
              <a:buAutoNum type="arabicPeriod" startAt="3"/>
            </a:pPr>
            <a:r>
              <a:rPr lang="en-US" sz="2400" b="1" dirty="0">
                <a:effectLst/>
              </a:rPr>
              <a:t>Days of supply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800" y="4043470"/>
            <a:ext cx="83058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90000"/>
              </a:lnSpc>
              <a:buFont typeface="+mj-lt"/>
              <a:buAutoNum type="arabicPeriod" startAt="4"/>
            </a:pPr>
            <a:r>
              <a:rPr lang="en-US" sz="2400" b="1" dirty="0">
                <a:effectLst/>
              </a:rPr>
              <a:t>Fill rate: </a:t>
            </a:r>
            <a:r>
              <a:rPr lang="en-US" sz="2400" dirty="0">
                <a:effectLst/>
              </a:rPr>
              <a:t>fraction of orders filled by a distribution center within a specific time period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00200" y="1905000"/>
            <a:ext cx="5867400" cy="15240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6268" name="Object 12"/>
          <p:cNvGraphicFramePr>
            <a:graphicFrameLocks noChangeAspect="1"/>
          </p:cNvGraphicFramePr>
          <p:nvPr/>
        </p:nvGraphicFramePr>
        <p:xfrm>
          <a:off x="1786478" y="1981200"/>
          <a:ext cx="549484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70100" imgH="546100" progId="Equation.3">
                  <p:embed/>
                </p:oleObj>
              </mc:Choice>
              <mc:Fallback>
                <p:oleObj name="Equation" r:id="rId5" imgW="2070100" imgH="546100" progId="Equation.3">
                  <p:embed/>
                  <p:pic>
                    <p:nvPicPr>
                      <p:cNvPr id="7362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6478" y="1981200"/>
                        <a:ext cx="5494845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e.g. Computing Key Performance Indicators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4927" y="55626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8816F061-5DF7-48DC-909D-687F9493E99A}" type="slidenum">
              <a:rPr lang="en-US"/>
              <a:pPr/>
              <a:t>27</a:t>
            </a:fld>
            <a:endParaRPr lang="en-US" dirty="0"/>
          </a:p>
        </p:txBody>
      </p:sp>
      <p:pic>
        <p:nvPicPr>
          <p:cNvPr id="738310" name="Picture 6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1600200" y="914400"/>
            <a:ext cx="5649945" cy="4722136"/>
          </a:xfrm>
          <a:noFill/>
          <a:ln/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 Control and SCOR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448503" y="1204085"/>
            <a:ext cx="7800975" cy="3805237"/>
          </a:xfrm>
        </p:spPr>
        <p:txBody>
          <a:bodyPr/>
          <a:lstStyle/>
          <a:p>
            <a:r>
              <a:rPr lang="en-US" sz="2800" dirty="0"/>
              <a:t>Process Control</a:t>
            </a:r>
          </a:p>
          <a:p>
            <a:pPr lvl="1"/>
            <a:r>
              <a:rPr lang="en-US" sz="2400" dirty="0"/>
              <a:t>not only for manufacturing operations</a:t>
            </a:r>
          </a:p>
          <a:p>
            <a:pPr lvl="1"/>
            <a:r>
              <a:rPr lang="en-US" sz="2400" dirty="0"/>
              <a:t>can be used in any processes of supply chain</a:t>
            </a:r>
          </a:p>
          <a:p>
            <a:r>
              <a:rPr lang="en-US" sz="2800" dirty="0"/>
              <a:t>Supply Chain Operations Reference (SCOR)</a:t>
            </a:r>
          </a:p>
          <a:p>
            <a:pPr lvl="1"/>
            <a:r>
              <a:rPr lang="en-US" sz="2400" dirty="0"/>
              <a:t>a cross industry supply chain diagnostic tool maintained by the Supply Chain Council</a:t>
            </a:r>
          </a:p>
          <a:p>
            <a:pPr>
              <a:buFont typeface="Wingdings" charset="2"/>
              <a:buNone/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6388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D10C7A0C-5095-4F3F-8B5D-375B1D5AA5A0}" type="slidenum">
              <a:rPr lang="en-US"/>
              <a:pPr/>
              <a:t>28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 Level Processes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dirty="0"/>
          </a:p>
        </p:txBody>
      </p:sp>
      <p:pic>
        <p:nvPicPr>
          <p:cNvPr id="4" name="Picture 3" descr="Screen Shot 2016-09-26 at 2.1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066800"/>
            <a:ext cx="76983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1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1760"/>
            <a:ext cx="8229600" cy="792162"/>
          </a:xfrm>
          <a:noFill/>
          <a:ln/>
        </p:spPr>
        <p:txBody>
          <a:bodyPr lIns="90488" tIns="44450" rIns="90488" bIns="44450"/>
          <a:lstStyle/>
          <a:p>
            <a:r>
              <a:rPr lang="en-US" dirty="0"/>
              <a:t>Supply Chains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10-</a:t>
            </a:r>
            <a:fld id="{30563E54-C29A-4CD6-BEB2-24EA11FF08E5}" type="slidenum">
              <a:rPr lang="en-US"/>
              <a:pPr/>
              <a:t>3</a:t>
            </a:fld>
            <a:endParaRPr lang="en-US"/>
          </a:p>
        </p:txBody>
      </p:sp>
      <p:sp>
        <p:nvSpPr>
          <p:cNvPr id="561155" name="Rectangle 3"/>
          <p:cNvSpPr>
            <a:spLocks noChangeArrowheads="1"/>
          </p:cNvSpPr>
          <p:nvPr/>
        </p:nvSpPr>
        <p:spPr bwMode="auto">
          <a:xfrm>
            <a:off x="457200" y="1219200"/>
            <a:ext cx="85344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81000" indent="-381000">
              <a:buFont typeface="Arial" pitchFamily="34" charset="0"/>
              <a:buChar char="•"/>
            </a:pPr>
            <a:r>
              <a:rPr lang="en-US" sz="2800" dirty="0">
                <a:effectLst/>
              </a:rPr>
              <a:t>The facilities, functions, and activities involved in producing and delivering a product or service from suppliers to customers</a:t>
            </a:r>
          </a:p>
          <a:p>
            <a:pPr marL="381000" indent="-381000">
              <a:buFont typeface="Arial" pitchFamily="34" charset="0"/>
              <a:buChar char="•"/>
            </a:pPr>
            <a:r>
              <a:rPr lang="en-US" sz="2800" dirty="0">
                <a:effectLst/>
              </a:rPr>
              <a:t>An integrated group of processes to “source,” “make,” and “deliver” products</a:t>
            </a:r>
          </a:p>
          <a:p>
            <a:pPr marL="381000" indent="-381000">
              <a:buFont typeface="Arial" pitchFamily="34" charset="0"/>
              <a:buChar char="•"/>
            </a:pPr>
            <a:endParaRPr lang="en-US" sz="2800" dirty="0">
              <a:effectLst/>
            </a:endParaRPr>
          </a:p>
          <a:p>
            <a:pPr>
              <a:buNone/>
            </a:pPr>
            <a:r>
              <a:rPr lang="en-US" sz="2800" dirty="0">
                <a:effectLst/>
              </a:rPr>
              <a:t>Logistics:</a:t>
            </a:r>
          </a:p>
          <a:p>
            <a:pPr marL="381000" indent="-381000">
              <a:buFont typeface="Arial" pitchFamily="34" charset="0"/>
              <a:buChar char="•"/>
            </a:pPr>
            <a:r>
              <a:rPr lang="en-US" sz="2800" dirty="0">
                <a:effectLst/>
              </a:rPr>
              <a:t>The part of a supply chain involved with the forward and reverse flow of goods, services, cash, and information.</a:t>
            </a:r>
          </a:p>
          <a:p>
            <a:pPr marL="381000" indent="-381000">
              <a:buFont typeface="Arial" pitchFamily="34" charset="0"/>
              <a:buChar char="•"/>
            </a:pPr>
            <a:endParaRPr lang="en-US" sz="2800" dirty="0">
              <a:effectLst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57200" y="6356350"/>
            <a:ext cx="9372600" cy="365125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1800" dirty="0"/>
              <a:t>Copyright ©2017 John Wiley &amp; Sons, Inc.</a:t>
            </a:r>
          </a:p>
        </p:txBody>
      </p:sp>
    </p:spTree>
    <p:extLst>
      <p:ext uri="{BB962C8B-B14F-4D97-AF65-F5344CB8AC3E}">
        <p14:creationId xmlns:p14="http://schemas.microsoft.com/office/powerpoint/2010/main" val="3983328868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3196"/>
            <a:ext cx="77724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SCOR Performance Metrics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91539" y="55626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92A7B03F-59DB-41DE-B4B7-9D0D6F77E890}" type="slidenum">
              <a:rPr lang="en-US"/>
              <a:pPr/>
              <a:t>30</a:t>
            </a:fld>
            <a:endParaRPr lang="en-US" dirty="0"/>
          </a:p>
        </p:txBody>
      </p:sp>
      <p:pic>
        <p:nvPicPr>
          <p:cNvPr id="7444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609600"/>
            <a:ext cx="6172200" cy="521078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59634"/>
            <a:ext cx="8229600" cy="1143000"/>
          </a:xfrm>
        </p:spPr>
        <p:txBody>
          <a:bodyPr/>
          <a:lstStyle/>
          <a:p>
            <a:r>
              <a:rPr lang="en-US" b="1" dirty="0"/>
              <a:t>Procurement</a:t>
            </a:r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85806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purchase of goods and services from suppliers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On-demand (direct-response) delivery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requires the supplier to deliver goods when demanded by the customer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Continuous replenishment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supplying orders in a short period of time according to a predetermined schedule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b="1" dirty="0"/>
              <a:t>Cross enterprise teams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coordinate processes between a company and its supplier</a:t>
            </a:r>
          </a:p>
          <a:p>
            <a:pPr lvl="2">
              <a:lnSpc>
                <a:spcPct val="90000"/>
              </a:lnSpc>
            </a:pPr>
            <a:r>
              <a:rPr lang="en-US" sz="2000" b="1" dirty="0"/>
              <a:t>Supply Chain Integration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02483" y="5638800"/>
            <a:ext cx="2133600" cy="365125"/>
          </a:xfrm>
        </p:spPr>
        <p:txBody>
          <a:bodyPr/>
          <a:lstStyle/>
          <a:p>
            <a:r>
              <a:rPr lang="en-US" dirty="0"/>
              <a:t>11-</a:t>
            </a:r>
            <a:fld id="{C2FA8A87-EB45-4861-B978-6F06B0B25C1F}" type="slidenum">
              <a:rPr lang="en-US"/>
              <a:pPr/>
              <a:t>31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Procurement &amp; Supply Chain Design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Tx/>
            </a:pPr>
            <a:r>
              <a:rPr lang="en-US" dirty="0">
                <a:latin typeface="Tahoma" pitchFamily="34" charset="0"/>
              </a:rPr>
              <a:t>A </a:t>
            </a:r>
            <a:r>
              <a:rPr lang="en-US" b="1" i="1" dirty="0">
                <a:latin typeface="Tahoma" pitchFamily="34" charset="0"/>
              </a:rPr>
              <a:t>push system </a:t>
            </a:r>
            <a:r>
              <a:rPr lang="en-US" dirty="0">
                <a:latin typeface="Tahoma" pitchFamily="34" charset="0"/>
              </a:rPr>
              <a:t>produces goods in advance of customer demand using a forecast of sales and moves them through supply chain to points of sale where they are stored as finished goods inventory.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Tx/>
            </a:pPr>
            <a:r>
              <a:rPr lang="en-US" dirty="0">
                <a:latin typeface="Tahoma" pitchFamily="34" charset="0"/>
              </a:rPr>
              <a:t>A </a:t>
            </a:r>
            <a:r>
              <a:rPr lang="en-US" b="1" i="1" dirty="0">
                <a:latin typeface="Tahoma" pitchFamily="34" charset="0"/>
              </a:rPr>
              <a:t>pull system </a:t>
            </a:r>
            <a:r>
              <a:rPr lang="en-US" dirty="0">
                <a:latin typeface="Tahoma" pitchFamily="34" charset="0"/>
              </a:rPr>
              <a:t>produces only what is needed at upstream stages in the supply chain in response to customer demand signals from downstream stages.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 dirty="0"/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6983681" y="5562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9pPr>
          </a:lstStyle>
          <a:p>
            <a:fld id="{A362BA28-A5AC-4FA7-B184-AB58327FCB2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76650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/>
              <a:t>Push and Pull Systems</a:t>
            </a:r>
          </a:p>
        </p:txBody>
      </p:sp>
      <p:pic>
        <p:nvPicPr>
          <p:cNvPr id="23555" name="Picture 4" descr="Exh 9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143000"/>
            <a:ext cx="5791200" cy="4411663"/>
          </a:xfrm>
        </p:spPr>
      </p:pic>
      <p:sp>
        <p:nvSpPr>
          <p:cNvPr id="4" name="Slide Number Placeholder 4"/>
          <p:cNvSpPr txBox="1">
            <a:spLocks/>
          </p:cNvSpPr>
          <p:nvPr/>
        </p:nvSpPr>
        <p:spPr>
          <a:xfrm>
            <a:off x="6983681" y="5562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9pPr>
          </a:lstStyle>
          <a:p>
            <a:fld id="{A362BA28-A5AC-4FA7-B184-AB58327FCB2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686123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239469"/>
            <a:ext cx="8534400" cy="1143000"/>
          </a:xfrm>
        </p:spPr>
        <p:txBody>
          <a:bodyPr/>
          <a:lstStyle/>
          <a:p>
            <a:pPr eaLnBrk="1" hangingPunct="1"/>
            <a:r>
              <a:rPr lang="en-US" b="1" dirty="0"/>
              <a:t>Procurement Strategy in designing the supply chain</a:t>
            </a:r>
          </a:p>
        </p:txBody>
      </p:sp>
      <p:sp>
        <p:nvSpPr>
          <p:cNvPr id="24579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628775"/>
            <a:ext cx="8229600" cy="21574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/>
              <a:t>Effective procurement strategy supports an efficient supply chain design</a:t>
            </a:r>
          </a:p>
          <a:p>
            <a:pPr eaLnBrk="1" hangingPunct="1">
              <a:lnSpc>
                <a:spcPct val="90000"/>
              </a:lnSpc>
            </a:pPr>
            <a:r>
              <a:rPr lang="en-US" sz="2600"/>
              <a:t>Decisions made in ‘how we buy’ critical to supply chain efficiency and success</a:t>
            </a:r>
          </a:p>
          <a:p>
            <a:pPr eaLnBrk="1" hangingPunct="1">
              <a:lnSpc>
                <a:spcPct val="90000"/>
              </a:lnSpc>
            </a:pPr>
            <a:endParaRPr lang="en-US" sz="2600"/>
          </a:p>
          <a:p>
            <a:pPr eaLnBrk="1" hangingPunct="1">
              <a:lnSpc>
                <a:spcPct val="90000"/>
              </a:lnSpc>
            </a:pPr>
            <a:endParaRPr lang="en-US" sz="2600"/>
          </a:p>
        </p:txBody>
      </p:sp>
      <p:grpSp>
        <p:nvGrpSpPr>
          <p:cNvPr id="24580" name="Group 82"/>
          <p:cNvGrpSpPr>
            <a:grpSpLocks/>
          </p:cNvGrpSpPr>
          <p:nvPr/>
        </p:nvGrpSpPr>
        <p:grpSpPr bwMode="auto">
          <a:xfrm>
            <a:off x="785813" y="3798731"/>
            <a:ext cx="7358062" cy="1630520"/>
            <a:chOff x="1241" y="1471"/>
            <a:chExt cx="3331" cy="598"/>
          </a:xfrm>
        </p:grpSpPr>
        <p:pic>
          <p:nvPicPr>
            <p:cNvPr id="24581" name="Picture 4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" y="1583"/>
              <a:ext cx="3331" cy="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2" name="Text Box 44"/>
            <p:cNvSpPr txBox="1">
              <a:spLocks noChangeArrowheads="1"/>
            </p:cNvSpPr>
            <p:nvPr/>
          </p:nvSpPr>
          <p:spPr bwMode="gray">
            <a:xfrm>
              <a:off x="1708" y="1471"/>
              <a:ext cx="1246" cy="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112" charset="-128"/>
                </a:defRPr>
              </a:lvl9pPr>
            </a:lstStyle>
            <a:p>
              <a:pPr eaLnBrk="1" hangingPunct="1">
                <a:buNone/>
              </a:pPr>
              <a:r>
                <a:rPr lang="en-AU" sz="1400" b="1" dirty="0"/>
                <a:t>Strategic Sourcing Methodology</a:t>
              </a:r>
            </a:p>
          </p:txBody>
        </p:sp>
      </p:grpSp>
      <p:sp>
        <p:nvSpPr>
          <p:cNvPr id="7" name="Slide Number Placeholder 4"/>
          <p:cNvSpPr txBox="1">
            <a:spLocks/>
          </p:cNvSpPr>
          <p:nvPr/>
        </p:nvSpPr>
        <p:spPr>
          <a:xfrm>
            <a:off x="6983681" y="5562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  <a:cs typeface="+mn-cs"/>
              </a:defRPr>
            </a:lvl9pPr>
          </a:lstStyle>
          <a:p>
            <a:fld id="{A362BA28-A5AC-4FA7-B184-AB58327FCB2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85532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36373" y="-395416"/>
            <a:ext cx="8229600" cy="1143000"/>
          </a:xfrm>
        </p:spPr>
        <p:txBody>
          <a:bodyPr/>
          <a:lstStyle/>
          <a:p>
            <a:r>
              <a:rPr lang="en-US" b="1" dirty="0"/>
              <a:t>E-Procurement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457200"/>
            <a:ext cx="8229600" cy="5410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Direct purchase from suppliers over the Internet, by using software packages or through e-marketplaces, e-hubs, and trading exchanges</a:t>
            </a:r>
          </a:p>
          <a:p>
            <a:r>
              <a:rPr lang="en-US" dirty="0"/>
              <a:t>Can streamline and speed up the purchase order and transaction process</a:t>
            </a:r>
          </a:p>
          <a:p>
            <a:r>
              <a:rPr lang="en-US" dirty="0"/>
              <a:t>What can companies buy over the Internet?</a:t>
            </a:r>
          </a:p>
          <a:p>
            <a:pPr lvl="1"/>
            <a:r>
              <a:rPr lang="en-US" dirty="0"/>
              <a:t>Manufacturing inputs 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the raw materials and components that go directly into the production process of the product</a:t>
            </a:r>
          </a:p>
          <a:p>
            <a:pPr lvl="1"/>
            <a:r>
              <a:rPr lang="en-US" dirty="0"/>
              <a:t>Operating inputs 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maintenance, repair, and operation goods and services</a:t>
            </a:r>
          </a:p>
          <a:p>
            <a:r>
              <a:rPr lang="en-US" dirty="0"/>
              <a:t>E-marketplaces (e-hubs) </a:t>
            </a:r>
          </a:p>
          <a:p>
            <a:pPr lvl="1"/>
            <a:r>
              <a:rPr lang="en-US" dirty="0"/>
              <a:t>Websites where companies and suppliers conduct business-to-business activities</a:t>
            </a:r>
          </a:p>
          <a:p>
            <a:r>
              <a:rPr lang="en-US" dirty="0"/>
              <a:t>Reverse auction</a:t>
            </a:r>
          </a:p>
          <a:p>
            <a:pPr lvl="1"/>
            <a:r>
              <a:rPr lang="en-US" dirty="0"/>
              <a:t>process used by e-marketplaces for buyers to purchase items; company posts orders on the internet for suppliers to bid on</a:t>
            </a:r>
          </a:p>
          <a:p>
            <a:endParaRPr lang="en-US" dirty="0"/>
          </a:p>
          <a:p>
            <a:pPr>
              <a:buFont typeface="Wingdings" charset="2"/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638800"/>
            <a:ext cx="2133600" cy="365125"/>
          </a:xfrm>
        </p:spPr>
        <p:txBody>
          <a:bodyPr/>
          <a:lstStyle/>
          <a:p>
            <a:r>
              <a:rPr lang="en-US" dirty="0"/>
              <a:t>11-</a:t>
            </a:r>
            <a:fld id="{9E3A38E8-D958-4D74-8867-301CA57EC92C}" type="slidenum">
              <a:rPr lang="en-US"/>
              <a:pPr/>
              <a:t>35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5916"/>
            <a:ext cx="8229600" cy="868362"/>
          </a:xfrm>
          <a:noFill/>
          <a:ln/>
        </p:spPr>
        <p:txBody>
          <a:bodyPr lIns="90488" tIns="44450" rIns="90488" bIns="44450"/>
          <a:lstStyle/>
          <a:p>
            <a:r>
              <a:rPr lang="en-US" b="1" dirty="0"/>
              <a:t>Distribution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9783" y="1249017"/>
            <a:ext cx="8229600" cy="4525963"/>
          </a:xfrm>
        </p:spPr>
        <p:txBody>
          <a:bodyPr/>
          <a:lstStyle/>
          <a:p>
            <a:pPr marL="231775" indent="-231775" eaLnBrk="0" hangingPunct="0">
              <a:spcBef>
                <a:spcPct val="0"/>
              </a:spcBef>
            </a:pPr>
            <a:r>
              <a:rPr lang="en-US" sz="2400" dirty="0"/>
              <a:t>Encompasses all channels, processes, and functions, including warehousing and transportation, that a product passes on its way to final customer</a:t>
            </a:r>
          </a:p>
          <a:p>
            <a:pPr marL="231775" indent="-231775" eaLnBrk="0" hangingPunct="0">
              <a:spcBef>
                <a:spcPct val="0"/>
              </a:spcBef>
            </a:pPr>
            <a:r>
              <a:rPr lang="en-US" sz="2400" dirty="0"/>
              <a:t>Order fulfillment</a:t>
            </a:r>
          </a:p>
          <a:p>
            <a:pPr marL="736600" lvl="1" indent="-273050" eaLnBrk="0" hangingPunct="0">
              <a:spcBef>
                <a:spcPct val="0"/>
              </a:spcBef>
            </a:pPr>
            <a:r>
              <a:rPr lang="en-US" sz="2400" dirty="0"/>
              <a:t>process of ensuring on-time delivery of an order</a:t>
            </a:r>
          </a:p>
          <a:p>
            <a:pPr marL="231775" indent="-231775" eaLnBrk="0" hangingPunct="0">
              <a:spcBef>
                <a:spcPct val="0"/>
              </a:spcBef>
            </a:pPr>
            <a:r>
              <a:rPr lang="en-US" sz="2400" dirty="0"/>
              <a:t>Logistics</a:t>
            </a:r>
          </a:p>
          <a:p>
            <a:pPr marL="736600" lvl="1" indent="-273050"/>
            <a:r>
              <a:rPr lang="en-US" sz="2400" dirty="0"/>
              <a:t> transportation and distribution of goods and services</a:t>
            </a:r>
          </a:p>
          <a:p>
            <a:pPr marL="231775" indent="-231775" eaLnBrk="0" hangingPunct="0">
              <a:spcBef>
                <a:spcPct val="0"/>
              </a:spcBef>
            </a:pPr>
            <a:r>
              <a:rPr lang="en-US" sz="2400" dirty="0"/>
              <a:t>Driving force today is speed</a:t>
            </a:r>
          </a:p>
          <a:p>
            <a:pPr marL="231775" indent="-231775" eaLnBrk="0" hangingPunct="0">
              <a:spcBef>
                <a:spcPct val="0"/>
              </a:spcBef>
            </a:pPr>
            <a:r>
              <a:rPr lang="en-US" sz="2400" dirty="0"/>
              <a:t>Particularly important for Internet dot-</a:t>
            </a:r>
            <a:r>
              <a:rPr lang="en-US" sz="2400" dirty="0" err="1"/>
              <a:t>coms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78732" y="5562600"/>
            <a:ext cx="2133600" cy="365125"/>
          </a:xfrm>
        </p:spPr>
        <p:txBody>
          <a:bodyPr/>
          <a:lstStyle/>
          <a:p>
            <a:r>
              <a:rPr lang="en-US" dirty="0"/>
              <a:t>11-</a:t>
            </a:r>
            <a:fld id="{74DE0ED9-07E4-4BEE-ABF2-40F33FB91C01}" type="slidenum">
              <a:rPr lang="en-US"/>
              <a:pPr/>
              <a:t>36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68" y="-325853"/>
            <a:ext cx="8229600" cy="1143000"/>
          </a:xfrm>
        </p:spPr>
        <p:txBody>
          <a:bodyPr/>
          <a:lstStyle/>
          <a:p>
            <a:r>
              <a:rPr lang="en-US" dirty="0"/>
              <a:t>Order Fulfillment at </a:t>
            </a:r>
            <a:r>
              <a:rPr lang="en-US" dirty="0" err="1"/>
              <a:t>Amazon.com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32" y="533400"/>
            <a:ext cx="8458200" cy="533470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7339775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2888"/>
            <a:ext cx="8229600" cy="9445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Warehouse Management Systems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9905" y="1249017"/>
            <a:ext cx="8229600" cy="4525963"/>
          </a:xfrm>
        </p:spPr>
        <p:txBody>
          <a:bodyPr/>
          <a:lstStyle/>
          <a:p>
            <a:pPr marL="231775" indent="-231775" eaLnBrk="0" hangingPunct="0">
              <a:spcBef>
                <a:spcPct val="0"/>
              </a:spcBef>
            </a:pPr>
            <a:r>
              <a:rPr lang="en-US" sz="2400" dirty="0"/>
              <a:t>Highly automated system that runs day-to-day operations of a Distribution Centre</a:t>
            </a:r>
          </a:p>
          <a:p>
            <a:pPr marL="231775" indent="-231775" eaLnBrk="0" hangingPunct="0">
              <a:spcBef>
                <a:spcPct val="0"/>
              </a:spcBef>
            </a:pPr>
            <a:r>
              <a:rPr lang="en-US" sz="2400" dirty="0"/>
              <a:t>Controls item </a:t>
            </a:r>
            <a:r>
              <a:rPr lang="en-US" sz="2400" dirty="0" err="1"/>
              <a:t>putaway</a:t>
            </a:r>
            <a:r>
              <a:rPr lang="en-US" sz="2400" dirty="0"/>
              <a:t>, picking, packing, and shipping</a:t>
            </a:r>
          </a:p>
          <a:p>
            <a:pPr marL="231775" indent="-231775" eaLnBrk="0" hangingPunct="0">
              <a:spcBef>
                <a:spcPct val="0"/>
              </a:spcBef>
            </a:pPr>
            <a:r>
              <a:rPr lang="en-US" sz="2400" dirty="0"/>
              <a:t>Features</a:t>
            </a:r>
          </a:p>
          <a:p>
            <a:pPr marL="682625" lvl="1" indent="-287338" eaLnBrk="0" hangingPunct="0">
              <a:spcBef>
                <a:spcPct val="0"/>
              </a:spcBef>
            </a:pPr>
            <a:r>
              <a:rPr lang="en-US" sz="2400" dirty="0"/>
              <a:t>transportation management</a:t>
            </a:r>
          </a:p>
          <a:p>
            <a:pPr marL="682625" lvl="1" indent="-287338" eaLnBrk="0" hangingPunct="0">
              <a:spcBef>
                <a:spcPct val="0"/>
              </a:spcBef>
            </a:pPr>
            <a:r>
              <a:rPr lang="en-US" sz="2400" dirty="0"/>
              <a:t>order management</a:t>
            </a:r>
          </a:p>
          <a:p>
            <a:pPr marL="682625" lvl="1" indent="-287338" eaLnBrk="0" hangingPunct="0">
              <a:spcBef>
                <a:spcPct val="0"/>
              </a:spcBef>
            </a:pPr>
            <a:r>
              <a:rPr lang="en-US" sz="2400" dirty="0"/>
              <a:t>yard management</a:t>
            </a:r>
          </a:p>
          <a:p>
            <a:pPr marL="682625" lvl="1" indent="-287338" eaLnBrk="0" hangingPunct="0">
              <a:spcBef>
                <a:spcPct val="0"/>
              </a:spcBef>
            </a:pPr>
            <a:r>
              <a:rPr lang="en-US" sz="2400" dirty="0"/>
              <a:t>labor management</a:t>
            </a:r>
          </a:p>
          <a:p>
            <a:pPr marL="682625" lvl="1" indent="-287338" eaLnBrk="0" hangingPunct="0">
              <a:spcBef>
                <a:spcPct val="0"/>
              </a:spcBef>
            </a:pPr>
            <a:r>
              <a:rPr lang="en-US" sz="2400" dirty="0"/>
              <a:t>warehouse optimization</a:t>
            </a:r>
          </a:p>
          <a:p>
            <a:pPr marL="682625" lvl="1" indent="-287338" eaLnBrk="0" hangingPunct="0">
              <a:spcBef>
                <a:spcPct val="0"/>
              </a:spcBef>
            </a:pPr>
            <a:r>
              <a:rPr lang="en-US" dirty="0"/>
              <a:t>Inventory management</a:t>
            </a:r>
            <a:endParaRPr lang="en-US" sz="2400" dirty="0"/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</p:spPr>
        <p:txBody>
          <a:bodyPr/>
          <a:lstStyle/>
          <a:p>
            <a:r>
              <a:rPr lang="en-US" dirty="0"/>
              <a:t>11-</a:t>
            </a:r>
            <a:fld id="{93CE6B0C-7E64-4357-B910-98E7ED2EF9BF}" type="slidenum">
              <a:rPr lang="en-US"/>
              <a:pPr/>
              <a:t>38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952625" cy="769938"/>
          </a:xfrm>
        </p:spPr>
        <p:txBody>
          <a:bodyPr/>
          <a:lstStyle/>
          <a:p>
            <a:pPr marL="1044575" indent="-1044575">
              <a:lnSpc>
                <a:spcPct val="90000"/>
              </a:lnSpc>
            </a:pPr>
            <a:r>
              <a:rPr lang="en-US" sz="4000" dirty="0">
                <a:solidFill>
                  <a:schemeClr val="tx1"/>
                </a:solidFill>
                <a:effectLst/>
                <a:latin typeface="Helvetica" charset="0"/>
              </a:rPr>
              <a:t>A WMS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</p:spPr>
        <p:txBody>
          <a:bodyPr/>
          <a:lstStyle/>
          <a:p>
            <a:r>
              <a:rPr lang="en-US" dirty="0"/>
              <a:t>11-</a:t>
            </a:r>
            <a:fld id="{50728F13-311B-4F88-8C93-55D587D33047}" type="slidenum">
              <a:rPr lang="en-US"/>
              <a:pPr/>
              <a:t>39</a:t>
            </a:fld>
            <a:endParaRPr lang="en-US" dirty="0"/>
          </a:p>
        </p:txBody>
      </p:sp>
      <p:grpSp>
        <p:nvGrpSpPr>
          <p:cNvPr id="2" name="Group 7"/>
          <p:cNvGrpSpPr/>
          <p:nvPr/>
        </p:nvGrpSpPr>
        <p:grpSpPr>
          <a:xfrm>
            <a:off x="1219200" y="685800"/>
            <a:ext cx="7162800" cy="4953000"/>
            <a:chOff x="609600" y="228600"/>
            <a:chExt cx="8153400" cy="6248400"/>
          </a:xfrm>
        </p:grpSpPr>
        <p:sp>
          <p:nvSpPr>
            <p:cNvPr id="595972" name="Rectangle 4"/>
            <p:cNvSpPr>
              <a:spLocks noChangeArrowheads="1"/>
            </p:cNvSpPr>
            <p:nvPr/>
          </p:nvSpPr>
          <p:spPr bwMode="auto">
            <a:xfrm>
              <a:off x="609600" y="228600"/>
              <a:ext cx="8153400" cy="6248400"/>
            </a:xfrm>
            <a:prstGeom prst="rect">
              <a:avLst/>
            </a:prstGeom>
            <a:solidFill>
              <a:srgbClr val="FFCC99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59597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381000"/>
              <a:ext cx="7848600" cy="5886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9-09-30 at 1.08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07" r="-53907"/>
          <a:stretch>
            <a:fillRect/>
          </a:stretch>
        </p:blipFill>
        <p:spPr>
          <a:xfrm>
            <a:off x="76200" y="1143000"/>
            <a:ext cx="8610600" cy="4495800"/>
          </a:xfrm>
        </p:spPr>
      </p:pic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Typical Supply Chains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79500" y="6350000"/>
            <a:ext cx="7810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58200" y="655022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15-</a:t>
            </a:r>
            <a:fld id="{78C8B78F-49AC-44F6-AA95-D2AF30A24F9D}" type="slidenum">
              <a:rPr lang="en-US" sz="1400" smtClean="0">
                <a:solidFill>
                  <a:schemeClr val="tx2"/>
                </a:solidFill>
              </a:rPr>
              <a:pPr/>
              <a:t>4</a:t>
            </a:fld>
            <a:endParaRPr lang="en-US" sz="1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6139"/>
            <a:ext cx="8229600" cy="9445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Vendor-Managed Inventory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7383" y="1209261"/>
            <a:ext cx="8229600" cy="4525963"/>
          </a:xfrm>
        </p:spPr>
        <p:txBody>
          <a:bodyPr/>
          <a:lstStyle/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SMI – Supplier Managed Inventory</a:t>
            </a:r>
          </a:p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Manufacturers, rather than vendors, generate orders</a:t>
            </a:r>
          </a:p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Stocking information is accessed using EDI</a:t>
            </a:r>
          </a:p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A first step towards supply chain collaboration</a:t>
            </a:r>
          </a:p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Increased speed, reduced errors, and improved service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67A7FE-CDF2-4E6B-A5FA-D7B555B33237}"/>
              </a:ext>
            </a:extLst>
          </p:cNvPr>
          <p:cNvSpPr/>
          <p:nvPr/>
        </p:nvSpPr>
        <p:spPr>
          <a:xfrm>
            <a:off x="0" y="5651054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Copyright ©2017 John Wiley &amp; Sons, Inc.</a:t>
            </a:r>
          </a:p>
        </p:txBody>
      </p:sp>
    </p:spTree>
    <p:extLst>
      <p:ext uri="{BB962C8B-B14F-4D97-AF65-F5344CB8AC3E}">
        <p14:creationId xmlns:p14="http://schemas.microsoft.com/office/powerpoint/2010/main" val="4164912330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Collaborative Logistics and Distribution Outsourcing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7261" y="1590261"/>
            <a:ext cx="8229600" cy="4525963"/>
          </a:xfrm>
        </p:spPr>
        <p:txBody>
          <a:bodyPr/>
          <a:lstStyle/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Collaborative planning, forecasting, and replenishment create greater economies of scale</a:t>
            </a:r>
          </a:p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Internet-based exchange of data and information</a:t>
            </a:r>
          </a:p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Significant decrease in inventory levels and costs and more efficient logistics</a:t>
            </a:r>
          </a:p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Companies focus on core competencies</a:t>
            </a:r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</p:spPr>
        <p:txBody>
          <a:bodyPr/>
          <a:lstStyle/>
          <a:p>
            <a:r>
              <a:rPr lang="en-US"/>
              <a:t>11-</a:t>
            </a:r>
            <a:fld id="{486808E4-07CE-46B4-91C0-C23DF860824B}" type="slidenum">
              <a:rPr lang="en-US"/>
              <a:pPr/>
              <a:t>41</a:t>
            </a:fld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132"/>
            <a:ext cx="8229600" cy="944562"/>
          </a:xfrm>
          <a:noFill/>
          <a:ln/>
        </p:spPr>
        <p:txBody>
          <a:bodyPr lIns="90488" tIns="44450" rIns="90488" bIns="44450"/>
          <a:lstStyle/>
          <a:p>
            <a:r>
              <a:rPr lang="en-US" dirty="0"/>
              <a:t>Transportation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47261" y="914401"/>
            <a:ext cx="8229600" cy="5334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Rail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low-value, high-density, bulk products, raw materials, intermodal containers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not as economical for small loads, slower, less flexible than trucking</a:t>
            </a:r>
          </a:p>
          <a:p>
            <a:pPr>
              <a:lnSpc>
                <a:spcPct val="80000"/>
              </a:lnSpc>
            </a:pPr>
            <a:r>
              <a:rPr lang="en-US" dirty="0"/>
              <a:t>Trucking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main mode of freight transport in U.S.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small loads, point-to-point service, flexible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More reliable, less damage than rails; more expensive than rails for long distance</a:t>
            </a:r>
          </a:p>
          <a:p>
            <a:pPr marL="120650" indent="-120650">
              <a:lnSpc>
                <a:spcPct val="80000"/>
              </a:lnSpc>
            </a:pPr>
            <a:r>
              <a:rPr lang="en-US" dirty="0"/>
              <a:t>Air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dirty="0"/>
              <a:t>most expensive and fastest mode of freight transport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dirty="0"/>
              <a:t>lightweight, small packages &lt;500 </a:t>
            </a:r>
            <a:r>
              <a:rPr lang="en-US" dirty="0" err="1"/>
              <a:t>lbs</a:t>
            </a:r>
            <a:endParaRPr lang="en-US" dirty="0"/>
          </a:p>
          <a:p>
            <a:pPr marL="465138" lvl="1" indent="-180975">
              <a:lnSpc>
                <a:spcPct val="80000"/>
              </a:lnSpc>
            </a:pPr>
            <a:r>
              <a:rPr lang="en-US" dirty="0"/>
              <a:t>high-value, perishable and critical goods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dirty="0"/>
              <a:t>less theft</a:t>
            </a:r>
          </a:p>
          <a:p>
            <a:pPr marL="120650" indent="-120650">
              <a:lnSpc>
                <a:spcPct val="80000"/>
              </a:lnSpc>
            </a:pPr>
            <a:r>
              <a:rPr lang="en-US" dirty="0"/>
              <a:t>Package carriers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dirty="0"/>
              <a:t>small packages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dirty="0"/>
              <a:t>fast and reliable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dirty="0"/>
              <a:t>increased with e-Business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dirty="0"/>
              <a:t>primary shipping mode for Internet companies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8A26A6-C558-4055-8B4C-DD1ADD3DF165}"/>
              </a:ext>
            </a:extLst>
          </p:cNvPr>
          <p:cNvSpPr/>
          <p:nvPr/>
        </p:nvSpPr>
        <p:spPr>
          <a:xfrm>
            <a:off x="762000" y="6482104"/>
            <a:ext cx="937260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lvl="1" indent="-180975">
              <a:lnSpc>
                <a:spcPct val="80000"/>
              </a:lnSpc>
            </a:pPr>
            <a:r>
              <a:rPr lang="en-US" sz="1800" dirty="0"/>
              <a:t>Copyright ©2017 John Wiley &amp; Sons, Inc.</a:t>
            </a:r>
          </a:p>
        </p:txBody>
      </p:sp>
    </p:spTree>
    <p:extLst>
      <p:ext uri="{BB962C8B-B14F-4D97-AF65-F5344CB8AC3E}">
        <p14:creationId xmlns:p14="http://schemas.microsoft.com/office/powerpoint/2010/main" val="920794962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9695"/>
            <a:ext cx="8229600" cy="944562"/>
          </a:xfrm>
          <a:noFill/>
          <a:ln/>
        </p:spPr>
        <p:txBody>
          <a:bodyPr lIns="90488" tIns="44450" rIns="90488" bIns="44450"/>
          <a:lstStyle/>
          <a:p>
            <a:r>
              <a:rPr lang="en-US" dirty="0"/>
              <a:t>Transportation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705678" y="1295400"/>
            <a:ext cx="8229600" cy="4525963"/>
          </a:xfrm>
        </p:spPr>
        <p:txBody>
          <a:bodyPr>
            <a:noAutofit/>
          </a:bodyPr>
          <a:lstStyle/>
          <a:p>
            <a:pPr marL="120650" indent="-120650">
              <a:lnSpc>
                <a:spcPct val="80000"/>
              </a:lnSpc>
            </a:pPr>
            <a:r>
              <a:rPr lang="en-US" dirty="0"/>
              <a:t>Water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sz="2400" dirty="0"/>
              <a:t>low-cost yet slowest shipping mode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sz="2400" dirty="0"/>
              <a:t>primary means of international shipping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sz="2400" dirty="0"/>
              <a:t>U.S. waterways</a:t>
            </a:r>
          </a:p>
          <a:p>
            <a:pPr marL="120650" indent="-120650">
              <a:lnSpc>
                <a:spcPct val="80000"/>
              </a:lnSpc>
            </a:pPr>
            <a:r>
              <a:rPr lang="en-US" dirty="0"/>
              <a:t>Intermodal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sz="2400" dirty="0"/>
              <a:t>combines several modes of shipping: truck, water and rail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sz="2400" dirty="0"/>
              <a:t>key component is containers</a:t>
            </a:r>
          </a:p>
          <a:p>
            <a:pPr marL="120650" indent="-120650">
              <a:lnSpc>
                <a:spcPct val="80000"/>
              </a:lnSpc>
            </a:pPr>
            <a:r>
              <a:rPr lang="en-US" dirty="0"/>
              <a:t>Pipeline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sz="2400" dirty="0"/>
              <a:t>transport oil and products in liquid form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sz="2400" dirty="0"/>
              <a:t>high capital cost, economical use</a:t>
            </a:r>
          </a:p>
          <a:p>
            <a:pPr marL="465138" lvl="1" indent="-180975">
              <a:lnSpc>
                <a:spcPct val="80000"/>
              </a:lnSpc>
            </a:pPr>
            <a:r>
              <a:rPr lang="en-US" sz="2400" dirty="0"/>
              <a:t>long life and low operating cost</a:t>
            </a:r>
          </a:p>
          <a:p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88942-DA9B-481C-A11D-F19E132E8D76}"/>
              </a:ext>
            </a:extLst>
          </p:cNvPr>
          <p:cNvSpPr/>
          <p:nvPr/>
        </p:nvSpPr>
        <p:spPr>
          <a:xfrm>
            <a:off x="1295400" y="6248400"/>
            <a:ext cx="8630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/>
              <a:t>Copyright ©2017 John Wiley &amp; Sons, Inc.</a:t>
            </a:r>
          </a:p>
        </p:txBody>
      </p:sp>
    </p:spTree>
    <p:extLst>
      <p:ext uri="{BB962C8B-B14F-4D97-AF65-F5344CB8AC3E}">
        <p14:creationId xmlns:p14="http://schemas.microsoft.com/office/powerpoint/2010/main" val="2983039930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29817"/>
            <a:ext cx="82296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Internet Transportation Exchanges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7383" y="1199322"/>
            <a:ext cx="8229600" cy="4525963"/>
          </a:xfrm>
        </p:spPr>
        <p:txBody>
          <a:bodyPr/>
          <a:lstStyle/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Bring together shippers and carriers</a:t>
            </a:r>
          </a:p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Initial contact, negotiations, auctions</a:t>
            </a:r>
          </a:p>
          <a:p>
            <a:pPr marL="381000" indent="-381000" eaLnBrk="0" hangingPunct="0">
              <a:spcBef>
                <a:spcPct val="0"/>
              </a:spcBef>
            </a:pPr>
            <a:r>
              <a:rPr lang="en-US" dirty="0"/>
              <a:t>Examples</a:t>
            </a:r>
          </a:p>
          <a:p>
            <a:pPr marL="571500" lvl="1" eaLnBrk="0" hangingPunct="0">
              <a:spcBef>
                <a:spcPct val="0"/>
              </a:spcBef>
            </a:pPr>
            <a:r>
              <a:rPr lang="en-US">
                <a:hlinkClick r:id="rId3"/>
              </a:rPr>
              <a:t>www</a:t>
            </a:r>
            <a:r>
              <a:rPr lang="en-US" dirty="0">
                <a:hlinkClick r:id="rId3"/>
              </a:rPr>
              <a:t>.freightquote.com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</p:spPr>
        <p:txBody>
          <a:bodyPr/>
          <a:lstStyle/>
          <a:p>
            <a:r>
              <a:rPr lang="en-US" dirty="0"/>
              <a:t>11-</a:t>
            </a:r>
            <a:fld id="{35480FDB-6F9B-4195-9CC8-63D99E42E942}" type="slidenum">
              <a:rPr lang="en-US"/>
              <a:pPr/>
              <a:t>44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/>
              <a:t>Global supply chains</a:t>
            </a:r>
          </a:p>
          <a:p>
            <a:pPr lvl="1" eaLnBrk="1" hangingPunct="1"/>
            <a:r>
              <a:rPr lang="en-US" sz="2000" dirty="0"/>
              <a:t>Product design often uses inputs from around the world</a:t>
            </a:r>
          </a:p>
          <a:p>
            <a:pPr lvl="1" eaLnBrk="1" hangingPunct="1"/>
            <a:r>
              <a:rPr lang="en-US" sz="2000" dirty="0"/>
              <a:t>Some manufacturing and service activities are outsourced to countries where labor and/or materials costs are lower</a:t>
            </a:r>
          </a:p>
          <a:p>
            <a:pPr lvl="1" eaLnBrk="1" hangingPunct="1"/>
            <a:r>
              <a:rPr lang="en-US" sz="2000" dirty="0"/>
              <a:t>Products are sold globally</a:t>
            </a:r>
          </a:p>
          <a:p>
            <a:pPr eaLnBrk="1" hangingPunct="1"/>
            <a:r>
              <a:rPr lang="en-US" sz="2400" dirty="0"/>
              <a:t>Complexities</a:t>
            </a:r>
          </a:p>
          <a:p>
            <a:pPr lvl="1" eaLnBrk="1" hangingPunct="1"/>
            <a:r>
              <a:rPr lang="en-US" sz="2000" dirty="0"/>
              <a:t>Language and cultural differences</a:t>
            </a:r>
          </a:p>
          <a:p>
            <a:pPr lvl="1" eaLnBrk="1" hangingPunct="1"/>
            <a:r>
              <a:rPr lang="en-US" sz="2000" dirty="0"/>
              <a:t>Currency fluctuations</a:t>
            </a:r>
          </a:p>
          <a:p>
            <a:pPr lvl="1" eaLnBrk="1" hangingPunct="1"/>
            <a:r>
              <a:rPr lang="en-US" sz="2000" dirty="0"/>
              <a:t>Political instability</a:t>
            </a:r>
          </a:p>
          <a:p>
            <a:pPr lvl="1" eaLnBrk="1" hangingPunct="1"/>
            <a:r>
              <a:rPr lang="en-US" sz="2000" dirty="0"/>
              <a:t>Increasing transportation costs and lead times</a:t>
            </a:r>
          </a:p>
          <a:p>
            <a:pPr lvl="1" eaLnBrk="1" hangingPunct="1"/>
            <a:r>
              <a:rPr lang="en-US" sz="2000" dirty="0"/>
              <a:t>Increased need for trust amongst supply chain partners</a:t>
            </a:r>
          </a:p>
        </p:txBody>
      </p:sp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Global Supply Chains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6350000"/>
            <a:ext cx="7810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58200" y="655022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15-</a:t>
            </a:r>
            <a:fld id="{78C8B78F-49AC-44F6-AA95-D2AF30A24F9D}" type="slidenum">
              <a:rPr lang="en-US" sz="1400" smtClean="0">
                <a:solidFill>
                  <a:schemeClr val="tx2"/>
                </a:solidFill>
              </a:rPr>
              <a:pPr/>
              <a:t>45</a:t>
            </a:fld>
            <a:endParaRPr lang="en-US" sz="1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22229" cy="1143000"/>
          </a:xfrm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sz="4000" b="1" dirty="0"/>
              <a:t>Obstacles to Global Chain Transactions</a:t>
            </a:r>
          </a:p>
        </p:txBody>
      </p:sp>
      <p:sp>
        <p:nvSpPr>
          <p:cNvPr id="638981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251986"/>
            <a:ext cx="8229600" cy="4525963"/>
          </a:xfrm>
        </p:spPr>
        <p:txBody>
          <a:bodyPr/>
          <a:lstStyle/>
          <a:p>
            <a:r>
              <a:rPr lang="en-US" sz="2400" u="sng" dirty="0">
                <a:effectLst/>
              </a:rPr>
              <a:t>Increased documentation </a:t>
            </a:r>
            <a:r>
              <a:rPr lang="en-US" sz="2400" dirty="0">
                <a:effectLst/>
              </a:rPr>
              <a:t>for invoices, cargo insurance, letters of credit, ocean bills of lading or air waybills, and inspections</a:t>
            </a:r>
          </a:p>
          <a:p>
            <a:r>
              <a:rPr lang="en-US" sz="2400" u="sng" dirty="0">
                <a:effectLst/>
              </a:rPr>
              <a:t>Ever-changing regulations </a:t>
            </a:r>
            <a:r>
              <a:rPr lang="en-US" sz="2400" dirty="0">
                <a:effectLst/>
              </a:rPr>
              <a:t>that vary from country to country that govern the import and export of goods</a:t>
            </a:r>
          </a:p>
          <a:p>
            <a:r>
              <a:rPr lang="en-US" sz="2400" u="sng" dirty="0">
                <a:effectLst/>
              </a:rPr>
              <a:t>Trade groups</a:t>
            </a:r>
            <a:r>
              <a:rPr lang="en-US" sz="2400" dirty="0">
                <a:effectLst/>
              </a:rPr>
              <a:t>, tariffs, duties, and landing costs</a:t>
            </a:r>
          </a:p>
          <a:p>
            <a:r>
              <a:rPr lang="en-US" sz="2400" dirty="0">
                <a:effectLst/>
              </a:rPr>
              <a:t>Limited shipping modes</a:t>
            </a:r>
          </a:p>
          <a:p>
            <a:r>
              <a:rPr lang="en-US" sz="2400" u="sng" dirty="0">
                <a:effectLst/>
              </a:rPr>
              <a:t>Differences in communication technology and availability</a:t>
            </a:r>
            <a:endParaRPr lang="en-US" sz="2400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990608" y="5562600"/>
            <a:ext cx="2133600" cy="365125"/>
          </a:xfrm>
        </p:spPr>
        <p:txBody>
          <a:bodyPr/>
          <a:lstStyle/>
          <a:p>
            <a:r>
              <a:rPr lang="en-US" dirty="0"/>
              <a:t>11-</a:t>
            </a:r>
            <a:fld id="{FFA9995B-063A-4586-A621-2ADAEB7A7ECD}" type="slidenum">
              <a:rPr lang="en-US"/>
              <a:pPr/>
              <a:t>46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44" y="-59634"/>
            <a:ext cx="7378700" cy="1143000"/>
          </a:xfrm>
          <a:noFill/>
          <a:ln/>
        </p:spPr>
        <p:txBody>
          <a:bodyPr lIns="90488" tIns="44450" rIns="90488" bIns="44450"/>
          <a:lstStyle/>
          <a:p>
            <a:r>
              <a:rPr lang="en-US" b="1" dirty="0"/>
              <a:t>Duties and Tariffs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21286" y="5638800"/>
            <a:ext cx="2133600" cy="365125"/>
          </a:xfrm>
        </p:spPr>
        <p:txBody>
          <a:bodyPr/>
          <a:lstStyle/>
          <a:p>
            <a:r>
              <a:rPr lang="en-US" dirty="0"/>
              <a:t>11-</a:t>
            </a:r>
            <a:fld id="{B47393B2-4640-4840-9BE2-1CD371A6A1FB}" type="slidenum">
              <a:rPr lang="en-US"/>
              <a:pPr/>
              <a:t>47</a:t>
            </a:fld>
            <a:endParaRPr lang="en-US" dirty="0"/>
          </a:p>
        </p:txBody>
      </p:sp>
      <p:pic>
        <p:nvPicPr>
          <p:cNvPr id="645525" name="Picture 4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003" y="838200"/>
            <a:ext cx="8686800" cy="461010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12034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Web-based International Trade Logistic Systems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idx="1"/>
          </p:nvPr>
        </p:nvSpPr>
        <p:spPr>
          <a:xfrm>
            <a:off x="447261" y="1595023"/>
            <a:ext cx="7958138" cy="38814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ffectLst/>
              </a:rPr>
              <a:t>International trade logistics web-based software systems </a:t>
            </a:r>
            <a:r>
              <a:rPr lang="en-US" sz="2400" u="sng" dirty="0">
                <a:effectLst/>
              </a:rPr>
              <a:t>reduce obstacles </a:t>
            </a:r>
            <a:r>
              <a:rPr lang="en-US" sz="2400" dirty="0">
                <a:effectLst/>
              </a:rPr>
              <a:t>to global trade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/>
              </a:rPr>
              <a:t>convert language and currency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/>
              </a:rPr>
              <a:t>provide information on tariffs, duties, and customs processes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/>
              </a:rPr>
              <a:t>attach appropriate weights, measurements, and unit prices to individual products ordered over the Web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/>
              </a:rPr>
              <a:t>incorporate transportation costs and conversion rates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/>
              </a:rPr>
              <a:t>calculate shipping costs online while a company enters an order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/>
              </a:rPr>
              <a:t>track global shipments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</p:spPr>
        <p:txBody>
          <a:bodyPr/>
          <a:lstStyle/>
          <a:p>
            <a:r>
              <a:rPr lang="en-US" dirty="0"/>
              <a:t>11-</a:t>
            </a:r>
            <a:fld id="{A3414B1B-2BA0-43A8-B085-C72BF75439F0}" type="slidenum">
              <a:rPr lang="en-US"/>
              <a:pPr/>
              <a:t>48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57200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Three small business SCM concerns:</a:t>
            </a:r>
          </a:p>
          <a:p>
            <a:pPr marL="822960" lvl="1" indent="-457200">
              <a:buAutoNum type="arabicPeriod"/>
            </a:pPr>
            <a:r>
              <a:rPr lang="en-US" dirty="0"/>
              <a:t>Inventory management</a:t>
            </a:r>
          </a:p>
          <a:p>
            <a:pPr marL="1074420" lvl="2" indent="-342900"/>
            <a:r>
              <a:rPr lang="en-US" dirty="0"/>
              <a:t>Carry extra inventory as a way to avoid shortages due to supply chain interruption</a:t>
            </a:r>
          </a:p>
          <a:p>
            <a:pPr marL="1074420" lvl="2" indent="-342900"/>
            <a:r>
              <a:rPr lang="en-US" dirty="0"/>
              <a:t>Have backups for delivery from suppliers and to customers</a:t>
            </a:r>
          </a:p>
          <a:p>
            <a:pPr marL="822960" lvl="1" indent="-457200">
              <a:buAutoNum type="arabicPeriod"/>
            </a:pPr>
            <a:r>
              <a:rPr lang="en-US" dirty="0"/>
              <a:t>Reducing risks</a:t>
            </a:r>
          </a:p>
          <a:p>
            <a:pPr marL="1188720" lvl="2" indent="-457200"/>
            <a:r>
              <a:rPr lang="en-US" dirty="0"/>
              <a:t>Use only reliable suppliers</a:t>
            </a:r>
          </a:p>
          <a:p>
            <a:pPr marL="1188720" lvl="2" indent="-457200"/>
            <a:r>
              <a:rPr lang="en-US" dirty="0"/>
              <a:t>Determine which suppliers are critical and get to know them and any challenges they have</a:t>
            </a:r>
          </a:p>
          <a:p>
            <a:pPr marL="1188720" lvl="2" indent="-457200"/>
            <a:r>
              <a:rPr lang="en-US" dirty="0"/>
              <a:t>Measure supplier performance</a:t>
            </a:r>
          </a:p>
          <a:p>
            <a:pPr marL="1188720" lvl="2" indent="-457200"/>
            <a:r>
              <a:rPr lang="en-US" dirty="0"/>
              <a:t>Recognize warning signs of supplier issues</a:t>
            </a:r>
          </a:p>
          <a:p>
            <a:pPr marL="1188720" lvl="2" indent="-457200"/>
            <a:r>
              <a:rPr lang="en-US" dirty="0"/>
              <a:t>Have plans in place to manage supply chain problems</a:t>
            </a:r>
          </a:p>
          <a:p>
            <a:pPr marL="822960" lvl="1" indent="-457200">
              <a:buAutoNum type="arabicPeriod"/>
            </a:pPr>
            <a:r>
              <a:rPr lang="en-US" dirty="0"/>
              <a:t>International trade</a:t>
            </a:r>
          </a:p>
          <a:p>
            <a:pPr marL="1188720" lvl="2" indent="-457200"/>
            <a:r>
              <a:rPr lang="en-US" dirty="0"/>
              <a:t>Work with someone who has expertise to help oversee foreign suppliers</a:t>
            </a:r>
          </a:p>
          <a:p>
            <a:pPr marL="1188720" lvl="2" indent="-457200"/>
            <a:r>
              <a:rPr lang="en-US" dirty="0"/>
              <a:t>Set expectations for demand and timing</a:t>
            </a:r>
          </a:p>
          <a:p>
            <a:pPr marL="1188720" lvl="2" indent="-457200"/>
            <a:r>
              <a:rPr lang="en-US" dirty="0"/>
              <a:t>Do not rely on a single supplier</a:t>
            </a:r>
          </a:p>
          <a:p>
            <a:pPr marL="1188720" lvl="2" indent="-457200"/>
            <a:r>
              <a:rPr lang="en-US" dirty="0"/>
              <a:t>Build goodwill to help in negotiations and resolving any problem that arise</a:t>
            </a:r>
          </a:p>
          <a:p>
            <a:pPr marL="1188720" lvl="2" indent="-457200"/>
            <a:r>
              <a:rPr lang="en-US" dirty="0"/>
              <a:t>Consider using domestic suppliers if the risks of working with foreign suppliers are prohibitive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Business Concerns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9500" y="6350000"/>
            <a:ext cx="7810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58200" y="655022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15-</a:t>
            </a:r>
            <a:fld id="{78C8B78F-49AC-44F6-AA95-D2AF30A24F9D}" type="slidenum">
              <a:rPr lang="en-US" sz="1400" smtClean="0">
                <a:solidFill>
                  <a:schemeClr val="tx2"/>
                </a:solidFill>
              </a:rPr>
              <a:pPr/>
              <a:t>49</a:t>
            </a:fld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9171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76200"/>
            <a:ext cx="8229600" cy="868362"/>
          </a:xfrm>
          <a:noFill/>
        </p:spPr>
        <p:txBody>
          <a:bodyPr/>
          <a:lstStyle/>
          <a:p>
            <a:pPr algn="ctr"/>
            <a:r>
              <a:rPr lang="en-US" dirty="0"/>
              <a:t>Supply Chain Structure </a:t>
            </a:r>
            <a:endParaRPr lang="en-US" sz="180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09410" y="5515565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7D8E7327-25D7-437E-BEA7-DDC60BA91681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763905" name="Picture 1" descr="P:\Sarah Vernon\Mgmt\Russell\7e\JPEGs\fig_10_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990600"/>
            <a:ext cx="6308725" cy="489009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</a:p>
          <a:p>
            <a:r>
              <a:rPr lang="en-US" dirty="0"/>
              <a:t>Supply chains are an integral part of the operations of a company</a:t>
            </a:r>
          </a:p>
          <a:p>
            <a:r>
              <a:rPr lang="en-US" dirty="0"/>
              <a:t>All supply chains have a supply and demand aspect</a:t>
            </a:r>
          </a:p>
          <a:p>
            <a:r>
              <a:rPr lang="en-US" dirty="0"/>
              <a:t>There is an increasing move to supply chain integration</a:t>
            </a:r>
          </a:p>
          <a:p>
            <a:r>
              <a:rPr lang="en-US" dirty="0"/>
              <a:t>Global supply chains are increasing in both frequency and size </a:t>
            </a:r>
          </a:p>
          <a:p>
            <a:r>
              <a:rPr lang="en-US" dirty="0" err="1"/>
              <a:t>Globalisation</a:t>
            </a:r>
            <a:r>
              <a:rPr lang="en-US" dirty="0"/>
              <a:t> issues can impact heavily on supply chains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90608" y="55626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A9263E9B-17D2-4FBF-8178-45A654B18550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In the Lecture we covered: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i="1" dirty="0"/>
              <a:t>Supply Chain – Value Chain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The Management of Supply Chains</a:t>
            </a:r>
          </a:p>
          <a:p>
            <a:pPr>
              <a:lnSpc>
                <a:spcPct val="90000"/>
              </a:lnSpc>
            </a:pPr>
            <a:r>
              <a:rPr lang="en-US" dirty="0"/>
              <a:t>Information Technology: A Supply Chain Enabler</a:t>
            </a:r>
          </a:p>
          <a:p>
            <a:pPr>
              <a:lnSpc>
                <a:spcPct val="90000"/>
              </a:lnSpc>
            </a:pPr>
            <a:r>
              <a:rPr lang="en-US" dirty="0"/>
              <a:t>Green Supply Chains</a:t>
            </a:r>
          </a:p>
          <a:p>
            <a:pPr>
              <a:lnSpc>
                <a:spcPct val="90000"/>
              </a:lnSpc>
            </a:pPr>
            <a:r>
              <a:rPr lang="en-US"/>
              <a:t>Measuring Supply Chain Performance</a:t>
            </a:r>
            <a:endParaRPr lang="en-US" dirty="0">
              <a:effectLst/>
            </a:endParaRPr>
          </a:p>
          <a:p>
            <a:pPr marL="0" indent="0">
              <a:lnSpc>
                <a:spcPct val="90000"/>
              </a:lnSpc>
              <a:buNone/>
            </a:pPr>
            <a:endParaRPr lang="en-US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i="1" dirty="0"/>
              <a:t>Global Supply Chain Procurement and Distribution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Procurement &amp; E-Procurement</a:t>
            </a:r>
          </a:p>
          <a:p>
            <a:r>
              <a:rPr lang="en-US" dirty="0"/>
              <a:t>Distribution</a:t>
            </a:r>
          </a:p>
          <a:p>
            <a:r>
              <a:rPr lang="en-US" dirty="0"/>
              <a:t>Transportation</a:t>
            </a:r>
          </a:p>
          <a:p>
            <a:r>
              <a:rPr lang="en-US" dirty="0"/>
              <a:t>The Global Supply Chain</a:t>
            </a:r>
          </a:p>
          <a:p>
            <a:pPr>
              <a:lnSpc>
                <a:spcPct val="90000"/>
              </a:lnSpc>
            </a:pPr>
            <a:endParaRPr lang="en-US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499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1F34DB56-B17F-495F-871E-80BCF26F2447}" type="slidenum">
              <a:rPr lang="en-US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98587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17FD-6108-4243-8387-F2FCE7BFA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3154362"/>
          </a:xfrm>
        </p:spPr>
        <p:txBody>
          <a:bodyPr>
            <a:normAutofit/>
          </a:bodyPr>
          <a:lstStyle/>
          <a:p>
            <a:r>
              <a:rPr lang="en-AU" sz="3200" u="sng" dirty="0"/>
              <a:t>Week 9 Lecture:  </a:t>
            </a:r>
            <a:r>
              <a:rPr lang="en-AU" dirty="0"/>
              <a:t>Forecasting</a:t>
            </a:r>
            <a:br>
              <a:rPr lang="en-AU" sz="3200" u="sng" dirty="0"/>
            </a:br>
            <a:br>
              <a:rPr lang="en-AU" sz="3200" u="sng" dirty="0"/>
            </a:br>
            <a:r>
              <a:rPr lang="en-AU" sz="3200" i="1" dirty="0"/>
              <a:t>(Please watch pre-recorded lecture on Canvas/Echo360 - No online or on campus lecture in Week 9)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546684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7" name="Rectangle 7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9144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sz="3600" dirty="0"/>
              <a:t>E.G. Global Supply Chain for Denim Jeans</a:t>
            </a:r>
            <a:br>
              <a:rPr lang="en-US" sz="3600" dirty="0"/>
            </a:br>
            <a:endParaRPr lang="en-US" sz="180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641347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EB63F998-ED9B-41D7-BA53-0B70F43C0037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762881" name="Picture 1" descr="P:\Sarah Vernon\Mgmt\Russell\7e\JPEGs\fig_10_02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840" y="1279799"/>
            <a:ext cx="3855044" cy="3549969"/>
          </a:xfrm>
          <a:prstGeom prst="rect">
            <a:avLst/>
          </a:prstGeom>
          <a:noFill/>
        </p:spPr>
      </p:pic>
      <p:pic>
        <p:nvPicPr>
          <p:cNvPr id="5" name="Picture 1" descr="P:\Sarah Vernon\Mgmt\Russell\7e\JPEGs\fig_10_02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79799"/>
            <a:ext cx="3855044" cy="354996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Supply Chain Processes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638800"/>
            <a:ext cx="2133600" cy="365125"/>
          </a:xfrm>
        </p:spPr>
        <p:txBody>
          <a:bodyPr/>
          <a:lstStyle/>
          <a:p>
            <a:r>
              <a:rPr lang="en-US" dirty="0"/>
              <a:t>10-</a:t>
            </a:r>
            <a:fld id="{A56E14F7-673A-4CE0-B873-5C2D4416F566}" type="slidenum">
              <a:rPr lang="en-US"/>
              <a:pPr/>
              <a:t>7</a:t>
            </a:fld>
            <a:endParaRPr lang="en-US" dirty="0"/>
          </a:p>
        </p:txBody>
      </p:sp>
      <p:pic>
        <p:nvPicPr>
          <p:cNvPr id="658436" name="Picture 4"/>
          <p:cNvPicPr>
            <a:picLocks noChangeAspect="1" noChangeArrowheads="1"/>
          </p:cNvPicPr>
          <p:nvPr/>
        </p:nvPicPr>
        <p:blipFill>
          <a:blip r:embed="rId3" cstate="print"/>
          <a:srcRect l="2230" r="2932" b="4600"/>
          <a:stretch>
            <a:fillRect/>
          </a:stretch>
        </p:blipFill>
        <p:spPr bwMode="auto">
          <a:xfrm>
            <a:off x="914400" y="1277937"/>
            <a:ext cx="7696200" cy="352266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16280" y="-50800"/>
            <a:ext cx="76962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Supply Chains for Service Providers</a:t>
            </a:r>
          </a:p>
        </p:txBody>
      </p:sp>
      <p:sp>
        <p:nvSpPr>
          <p:cNvPr id="66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03960"/>
            <a:ext cx="7958138" cy="2586038"/>
          </a:xfrm>
        </p:spPr>
        <p:txBody>
          <a:bodyPr/>
          <a:lstStyle/>
          <a:p>
            <a:r>
              <a:rPr lang="en-US" sz="2800" dirty="0"/>
              <a:t>More difficult than manufacturing</a:t>
            </a:r>
          </a:p>
          <a:p>
            <a:r>
              <a:rPr lang="en-US" sz="2800" dirty="0"/>
              <a:t>Does not focus on the flow of physical goods</a:t>
            </a:r>
          </a:p>
          <a:p>
            <a:r>
              <a:rPr lang="en-US" sz="2800" dirty="0"/>
              <a:t>Focuses on human resources and support services</a:t>
            </a:r>
          </a:p>
          <a:p>
            <a:r>
              <a:rPr lang="en-US" sz="2800" dirty="0"/>
              <a:t>More compact and less extended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10-</a:t>
            </a:r>
            <a:fld id="{6FF9ACCE-7793-4D3E-BA25-14D73386BAAE}" type="slidenum">
              <a:rPr lang="en-US"/>
              <a:pPr/>
              <a:t>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57200" y="6356350"/>
            <a:ext cx="8382000" cy="365125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1600" dirty="0"/>
              <a:t>Copyright ©2017 John Wiley &amp; Sons,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3022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7D30FF94-09C9-424D-B148-B8A80730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463"/>
            <a:ext cx="8229600" cy="641350"/>
          </a:xfrm>
        </p:spPr>
        <p:txBody>
          <a:bodyPr/>
          <a:lstStyle/>
          <a:p>
            <a:pPr eaLnBrk="1" hangingPunct="1">
              <a:tabLst>
                <a:tab pos="7180263" algn="l"/>
              </a:tabLst>
            </a:pPr>
            <a:r>
              <a:rPr lang="en-GB" altLang="en-US" dirty="0"/>
              <a:t>The value chain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9D2363BA-5D8B-4A1E-A021-6DA5966AF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25" y="1066800"/>
            <a:ext cx="8464550" cy="5073650"/>
          </a:xfrm>
        </p:spPr>
        <p:txBody>
          <a:bodyPr/>
          <a:lstStyle/>
          <a:p>
            <a:pPr marL="390525" indent="-304800" eaLnBrk="1" hangingPunct="1">
              <a:lnSpc>
                <a:spcPts val="3400"/>
              </a:lnSpc>
            </a:pPr>
            <a:r>
              <a:rPr lang="en-GB" altLang="en-US" sz="2400" b="1" i="1" dirty="0"/>
              <a:t>The value chain </a:t>
            </a:r>
            <a:r>
              <a:rPr lang="en-GB" altLang="en-US" sz="2400" dirty="0"/>
              <a:t>describes the categories of activities within an organisation, which, together, create a product or service.</a:t>
            </a:r>
          </a:p>
          <a:p>
            <a:pPr marL="390525" indent="-304800" eaLnBrk="1" hangingPunct="1">
              <a:lnSpc>
                <a:spcPts val="3400"/>
              </a:lnSpc>
            </a:pPr>
            <a:r>
              <a:rPr lang="en-GB" altLang="en-US" sz="2400" dirty="0"/>
              <a:t>The value chain consists of </a:t>
            </a:r>
            <a:r>
              <a:rPr lang="en-GB" altLang="en-US" sz="2400" b="1" i="1" dirty="0"/>
              <a:t>five primary activities </a:t>
            </a:r>
            <a:r>
              <a:rPr lang="en-GB" altLang="en-US" sz="2400" dirty="0"/>
              <a:t>(which are directly concerned with the creation or delivery of a product or service) and </a:t>
            </a:r>
            <a:r>
              <a:rPr lang="en-GB" altLang="en-US" sz="2400" b="1" i="1" dirty="0"/>
              <a:t>four support activities </a:t>
            </a:r>
            <a:r>
              <a:rPr lang="en-GB" altLang="en-US" sz="2400" dirty="0"/>
              <a:t>(which help to improve the effectiveness or efficiency of primary activities).</a:t>
            </a:r>
          </a:p>
          <a:p>
            <a:pPr marL="390525" indent="-304800" eaLnBrk="1" hangingPunct="1">
              <a:lnSpc>
                <a:spcPts val="3400"/>
              </a:lnSpc>
            </a:pPr>
            <a:r>
              <a:rPr lang="en-GB" altLang="en-US" sz="2400" dirty="0"/>
              <a:t>Competitive advantage can be analysed in any of</a:t>
            </a:r>
            <a:br>
              <a:rPr lang="en-GB" altLang="en-US" sz="2400" dirty="0"/>
            </a:br>
            <a:r>
              <a:rPr lang="en-GB" altLang="en-US" sz="2400" dirty="0"/>
              <a:t>these activities.</a:t>
            </a:r>
            <a:endParaRPr lang="en-GB" altLang="en-US" sz="2400" u="sng" dirty="0"/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QUTbusinessschoo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4506</TotalTime>
  <Words>2480</Words>
  <Application>Microsoft Office PowerPoint</Application>
  <PresentationFormat>On-screen Show (4:3)</PresentationFormat>
  <Paragraphs>435</Paragraphs>
  <Slides>52</Slides>
  <Notes>46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Constantia</vt:lpstr>
      <vt:lpstr>Helvetica</vt:lpstr>
      <vt:lpstr>Tahoma</vt:lpstr>
      <vt:lpstr>Times New Roman</vt:lpstr>
      <vt:lpstr>Wingdings</vt:lpstr>
      <vt:lpstr>QUTbusinessschool</vt:lpstr>
      <vt:lpstr>Equation</vt:lpstr>
      <vt:lpstr>MGB235 Monitoring and  Managing Operational Performance</vt:lpstr>
      <vt:lpstr>Lecture Outline</vt:lpstr>
      <vt:lpstr>Supply Chains</vt:lpstr>
      <vt:lpstr>Typical Supply Chains </vt:lpstr>
      <vt:lpstr>Supply Chain Structure </vt:lpstr>
      <vt:lpstr>E.G. Global Supply Chain for Denim Jeans </vt:lpstr>
      <vt:lpstr>Supply Chain Processes</vt:lpstr>
      <vt:lpstr>Supply Chains for Service Providers</vt:lpstr>
      <vt:lpstr>The value chain</vt:lpstr>
      <vt:lpstr>PowerPoint Presentation</vt:lpstr>
      <vt:lpstr>Value Chains</vt:lpstr>
      <vt:lpstr>Supply Chain Management (SCM)</vt:lpstr>
      <vt:lpstr>Supply Chain Uncertainty and Inventory</vt:lpstr>
      <vt:lpstr>Supply Chain Uncertainty and Inventory</vt:lpstr>
      <vt:lpstr>Bullwhip Effect</vt:lpstr>
      <vt:lpstr>Supply Chain Risks</vt:lpstr>
      <vt:lpstr>Risk Management</vt:lpstr>
      <vt:lpstr>Supply Chain Sustainability</vt:lpstr>
      <vt:lpstr>SCM Ethical Issues</vt:lpstr>
      <vt:lpstr>Sustainability and Quality Management</vt:lpstr>
      <vt:lpstr>PowerPoint Presentation</vt:lpstr>
      <vt:lpstr>IT: Supply Chain Enabler</vt:lpstr>
      <vt:lpstr>E-Business &amp; Supply Chain Management</vt:lpstr>
      <vt:lpstr>SCM Software</vt:lpstr>
      <vt:lpstr>Measuring Supply Chain Performance</vt:lpstr>
      <vt:lpstr>Measuring Supply Chain Performance</vt:lpstr>
      <vt:lpstr>e.g. Computing Key Performance Indicators</vt:lpstr>
      <vt:lpstr>Process Control and SCOR</vt:lpstr>
      <vt:lpstr>SCOR Level Processes</vt:lpstr>
      <vt:lpstr>SCOR Performance Metrics</vt:lpstr>
      <vt:lpstr>Procurement</vt:lpstr>
      <vt:lpstr>Procurement &amp; Supply Chain Design</vt:lpstr>
      <vt:lpstr>Push and Pull Systems</vt:lpstr>
      <vt:lpstr>Procurement Strategy in designing the supply chain</vt:lpstr>
      <vt:lpstr>E-Procurement</vt:lpstr>
      <vt:lpstr>Distribution</vt:lpstr>
      <vt:lpstr>Order Fulfillment at Amazon.com</vt:lpstr>
      <vt:lpstr>Warehouse Management Systems</vt:lpstr>
      <vt:lpstr>A WMS</vt:lpstr>
      <vt:lpstr>Vendor-Managed Inventory</vt:lpstr>
      <vt:lpstr>Collaborative Logistics and Distribution Outsourcing</vt:lpstr>
      <vt:lpstr>Transportation</vt:lpstr>
      <vt:lpstr>Transportation</vt:lpstr>
      <vt:lpstr>Internet Transportation Exchanges</vt:lpstr>
      <vt:lpstr>Global Supply Chains</vt:lpstr>
      <vt:lpstr>Obstacles to Global Chain Transactions</vt:lpstr>
      <vt:lpstr>Duties and Tariffs</vt:lpstr>
      <vt:lpstr>Web-based International Trade Logistic Systems</vt:lpstr>
      <vt:lpstr>Small Business Concerns</vt:lpstr>
      <vt:lpstr>PowerPoint Presentation</vt:lpstr>
      <vt:lpstr>In the Lecture we covered:</vt:lpstr>
      <vt:lpstr>Week 9 Lecture:  Forecasting  (Please watch pre-recorded lecture on Canvas/Echo360 - No online or on campus lecture in Week 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Management</dc:title>
  <dc:creator>Lance Matheson</dc:creator>
  <cp:lastModifiedBy>Kavoos Mohannak</cp:lastModifiedBy>
  <cp:revision>145</cp:revision>
  <cp:lastPrinted>2018-04-19T04:21:56Z</cp:lastPrinted>
  <dcterms:created xsi:type="dcterms:W3CDTF">2004-12-04T04:02:51Z</dcterms:created>
  <dcterms:modified xsi:type="dcterms:W3CDTF">2024-04-15T23:55:58Z</dcterms:modified>
</cp:coreProperties>
</file>